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333"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2E01E0-941E-40F9-8978-38D1F024027F}" type="datetimeFigureOut">
              <a:rPr lang="en-US" smtClean="0"/>
              <a:pPr/>
              <a:t>7/25/2018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52AA8-2976-4FD5-B559-D9FAE7BAD10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152AA8-2976-4FD5-B559-D9FAE7BAD10C}"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F152AA8-2976-4FD5-B559-D9FAE7BAD10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2971800"/>
          </a:xfrm>
        </p:spPr>
        <p:txBody>
          <a:bodyPr>
            <a:normAutofit/>
          </a:bodyPr>
          <a:lstStyle/>
          <a:p>
            <a:r>
              <a:rPr lang="en-GB" sz="2800" dirty="0" err="1" smtClean="0">
                <a:latin typeface="Times New Roman" pitchFamily="18" charset="0"/>
                <a:cs typeface="Times New Roman" pitchFamily="18" charset="0"/>
              </a:rPr>
              <a:t>Anjuman</a:t>
            </a:r>
            <a:r>
              <a:rPr lang="en-GB" sz="2800" dirty="0" smtClean="0">
                <a:latin typeface="Times New Roman" pitchFamily="18" charset="0"/>
                <a:cs typeface="Times New Roman" pitchFamily="18" charset="0"/>
              </a:rPr>
              <a:t> College of Engineering and Technology</a:t>
            </a:r>
            <a:br>
              <a:rPr lang="en-GB" sz="28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Department of Computer Science and Engineering</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VII Sem.</a:t>
            </a:r>
            <a:br>
              <a:rPr lang="en-GB" sz="2400" dirty="0" smtClean="0">
                <a:latin typeface="Times New Roman" pitchFamily="18" charset="0"/>
                <a:cs typeface="Times New Roman" pitchFamily="18" charset="0"/>
              </a:rPr>
            </a:br>
            <a:r>
              <a:rPr lang="en-GB" sz="2400" b="1" dirty="0" smtClean="0">
                <a:latin typeface="Times New Roman" pitchFamily="18" charset="0"/>
                <a:cs typeface="Times New Roman" pitchFamily="18" charset="0"/>
              </a:rPr>
              <a:t>TCP and IP</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(Elective I)</a:t>
            </a:r>
            <a:br>
              <a:rPr lang="en-GB" sz="2400" dirty="0" smtClean="0">
                <a:latin typeface="Times New Roman" pitchFamily="18" charset="0"/>
                <a:cs typeface="Times New Roman" pitchFamily="18" charset="0"/>
              </a:rPr>
            </a:br>
            <a:endParaRPr lang="en-GB" sz="28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143000"/>
          </a:xfrm>
        </p:spPr>
        <p:txBody>
          <a:bodyPr>
            <a:normAutofit/>
          </a:bodyPr>
          <a:lstStyle/>
          <a:p>
            <a:r>
              <a:rPr lang="en-GB" sz="2800" dirty="0" smtClean="0">
                <a:solidFill>
                  <a:schemeClr val="tx1"/>
                </a:solidFill>
                <a:latin typeface="Times New Roman" pitchFamily="18" charset="0"/>
                <a:cs typeface="Times New Roman" pitchFamily="18" charset="0"/>
              </a:rPr>
              <a:t>Prof. </a:t>
            </a:r>
            <a:r>
              <a:rPr lang="en-GB" sz="2800" dirty="0" err="1" smtClean="0">
                <a:solidFill>
                  <a:schemeClr val="tx1"/>
                </a:solidFill>
                <a:latin typeface="Times New Roman" pitchFamily="18" charset="0"/>
                <a:cs typeface="Times New Roman" pitchFamily="18" charset="0"/>
              </a:rPr>
              <a:t>Nazish</a:t>
            </a:r>
            <a:r>
              <a:rPr lang="en-GB" sz="2800" dirty="0" smtClean="0">
                <a:solidFill>
                  <a:schemeClr val="tx1"/>
                </a:solidFill>
                <a:latin typeface="Times New Roman" pitchFamily="18" charset="0"/>
                <a:cs typeface="Times New Roman" pitchFamily="18" charset="0"/>
              </a:rPr>
              <a:t> Khan</a:t>
            </a:r>
            <a:endParaRPr lang="en-GB"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buNone/>
            </a:pPr>
            <a:r>
              <a:rPr lang="en-GB" sz="2400" b="1" dirty="0" smtClean="0">
                <a:latin typeface="Times New Roman" pitchFamily="18" charset="0"/>
                <a:cs typeface="Times New Roman" pitchFamily="18" charset="0"/>
              </a:rPr>
              <a:t>Total Length:</a:t>
            </a:r>
          </a:p>
          <a:p>
            <a:pPr algn="just"/>
            <a:r>
              <a:rPr lang="en-GB" sz="2400" dirty="0" smtClean="0">
                <a:latin typeface="Times New Roman" pitchFamily="18" charset="0"/>
                <a:cs typeface="Times New Roman" pitchFamily="18" charset="0"/>
              </a:rPr>
              <a:t>total length of the datagram in bytes.</a:t>
            </a:r>
          </a:p>
          <a:p>
            <a:pPr algn="just"/>
            <a:r>
              <a:rPr lang="en-GB" sz="2400" dirty="0" smtClean="0">
                <a:latin typeface="Times New Roman" pitchFamily="18" charset="0"/>
                <a:cs typeface="Times New Roman" pitchFamily="18" charset="0"/>
              </a:rPr>
              <a:t>we know where the data starts by the header length</a:t>
            </a:r>
          </a:p>
          <a:p>
            <a:pPr algn="just"/>
            <a:r>
              <a:rPr lang="en-GB" sz="2400" dirty="0" smtClean="0">
                <a:latin typeface="Times New Roman" pitchFamily="18" charset="0"/>
                <a:cs typeface="Times New Roman" pitchFamily="18" charset="0"/>
              </a:rPr>
              <a:t>we know the size of the data by computing "total length - header length"</a:t>
            </a:r>
          </a:p>
          <a:p>
            <a:pPr algn="just">
              <a:buNone/>
            </a:pPr>
            <a:r>
              <a:rPr lang="en-GB" sz="2400" b="1" dirty="0" smtClean="0">
                <a:latin typeface="Times New Roman" pitchFamily="18" charset="0"/>
                <a:cs typeface="Times New Roman" pitchFamily="18" charset="0"/>
              </a:rPr>
              <a:t>Identification:</a:t>
            </a:r>
          </a:p>
          <a:p>
            <a:pPr algn="just"/>
            <a:r>
              <a:rPr lang="en-GB" sz="2400" dirty="0" smtClean="0">
                <a:latin typeface="Times New Roman" pitchFamily="18" charset="0"/>
                <a:cs typeface="Times New Roman" pitchFamily="18" charset="0"/>
              </a:rPr>
              <a:t>Uniquely identifies the datagram.</a:t>
            </a:r>
          </a:p>
          <a:p>
            <a:pPr algn="just"/>
            <a:r>
              <a:rPr lang="en-GB" sz="2400" dirty="0" smtClean="0">
                <a:latin typeface="Times New Roman" pitchFamily="18" charset="0"/>
                <a:cs typeface="Times New Roman" pitchFamily="18" charset="0"/>
              </a:rPr>
              <a:t>Usually incremented by 1 each time a datagram is sent.</a:t>
            </a:r>
          </a:p>
          <a:p>
            <a:pPr algn="just"/>
            <a:r>
              <a:rPr lang="en-GB" sz="2400" dirty="0" smtClean="0">
                <a:latin typeface="Times New Roman" pitchFamily="18" charset="0"/>
                <a:cs typeface="Times New Roman" pitchFamily="18" charset="0"/>
              </a:rPr>
              <a:t>All fragments of a datagram contain the same identification value.</a:t>
            </a:r>
          </a:p>
          <a:p>
            <a:pPr algn="just"/>
            <a:r>
              <a:rPr lang="en-GB" sz="2400" dirty="0" smtClean="0">
                <a:latin typeface="Times New Roman" pitchFamily="18" charset="0"/>
                <a:cs typeface="Times New Roman" pitchFamily="18" charset="0"/>
              </a:rPr>
              <a:t>This allows the destination host to determine which fragment belongs to which datagram.</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buNone/>
            </a:pPr>
            <a:r>
              <a:rPr lang="en-GB" sz="2400" b="1" dirty="0" smtClean="0">
                <a:latin typeface="Times New Roman" pitchFamily="18" charset="0"/>
                <a:cs typeface="Times New Roman" pitchFamily="18" charset="0"/>
              </a:rPr>
              <a:t>Flags and Fragmentation Offset:</a:t>
            </a:r>
          </a:p>
          <a:p>
            <a:pPr algn="just"/>
            <a:r>
              <a:rPr lang="en-GB" sz="2400" dirty="0" smtClean="0">
                <a:latin typeface="Times New Roman" pitchFamily="18" charset="0"/>
                <a:cs typeface="Times New Roman" pitchFamily="18" charset="0"/>
              </a:rPr>
              <a:t>Used for fragmentation</a:t>
            </a:r>
          </a:p>
          <a:p>
            <a:pPr algn="just"/>
            <a:r>
              <a:rPr lang="en-GB" sz="2400" dirty="0" smtClean="0">
                <a:latin typeface="Times New Roman" pitchFamily="18" charset="0"/>
                <a:cs typeface="Times New Roman" pitchFamily="18" charset="0"/>
              </a:rPr>
              <a:t>DF means do not fragment. It is a request to routers not to fragment the datagram since the destination is incapable of putting the pieces back together.</a:t>
            </a:r>
          </a:p>
          <a:p>
            <a:pPr algn="just"/>
            <a:r>
              <a:rPr lang="en-GB" sz="2400" dirty="0" smtClean="0">
                <a:latin typeface="Times New Roman" pitchFamily="18" charset="0"/>
                <a:cs typeface="Times New Roman" pitchFamily="18" charset="0"/>
              </a:rPr>
              <a:t>MF means more fragments to follow. All fragments except the last one have this bit set. It is needed to know if all fragments of a datagram have arrived.</a:t>
            </a:r>
          </a:p>
          <a:p>
            <a:pPr algn="just">
              <a:buNone/>
            </a:pPr>
            <a:endParaRPr lang="en-GB" sz="2400" dirty="0" smtClean="0">
              <a:latin typeface="Times New Roman" pitchFamily="18" charset="0"/>
              <a:cs typeface="Times New Roman" pitchFamily="18" charset="0"/>
            </a:endParaRPr>
          </a:p>
          <a:p>
            <a:pPr algn="just">
              <a:buNone/>
            </a:pPr>
            <a:r>
              <a:rPr lang="en-GB" sz="2400" b="1" dirty="0" smtClean="0">
                <a:latin typeface="Times New Roman" pitchFamily="18" charset="0"/>
                <a:cs typeface="Times New Roman" pitchFamily="18" charset="0"/>
              </a:rPr>
              <a:t>Fragment offset:</a:t>
            </a:r>
          </a:p>
          <a:p>
            <a:pPr algn="just"/>
            <a:r>
              <a:rPr lang="en-GB" sz="2400" dirty="0" smtClean="0">
                <a:latin typeface="Times New Roman" pitchFamily="18" charset="0"/>
                <a:cs typeface="Times New Roman" pitchFamily="18" charset="0"/>
              </a:rPr>
              <a:t>number of fragment.</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lgn="just">
              <a:buNone/>
            </a:pPr>
            <a:r>
              <a:rPr lang="en-GB" sz="2400" b="1" dirty="0" smtClean="0">
                <a:latin typeface="Times New Roman" pitchFamily="18" charset="0"/>
                <a:cs typeface="Times New Roman" pitchFamily="18" charset="0"/>
              </a:rPr>
              <a:t>Time to Live:</a:t>
            </a:r>
          </a:p>
          <a:p>
            <a:pPr algn="just"/>
            <a:r>
              <a:rPr lang="en-GB" sz="2400" dirty="0" smtClean="0">
                <a:latin typeface="Times New Roman" pitchFamily="18" charset="0"/>
                <a:cs typeface="Times New Roman" pitchFamily="18" charset="0"/>
              </a:rPr>
              <a:t>Upper limit of routers</a:t>
            </a:r>
          </a:p>
          <a:p>
            <a:pPr algn="just"/>
            <a:r>
              <a:rPr lang="en-GB" sz="2400" dirty="0" smtClean="0">
                <a:latin typeface="Times New Roman" pitchFamily="18" charset="0"/>
                <a:cs typeface="Times New Roman" pitchFamily="18" charset="0"/>
              </a:rPr>
              <a:t>usually set to 32 or 64.</a:t>
            </a:r>
          </a:p>
          <a:p>
            <a:pPr algn="just"/>
            <a:r>
              <a:rPr lang="en-GB" sz="2400" dirty="0" smtClean="0">
                <a:latin typeface="Times New Roman" pitchFamily="18" charset="0"/>
                <a:cs typeface="Times New Roman" pitchFamily="18" charset="0"/>
              </a:rPr>
              <a:t>decremented by each router that processes the datagram,</a:t>
            </a:r>
          </a:p>
          <a:p>
            <a:pPr algn="just"/>
            <a:r>
              <a:rPr lang="en-GB" sz="2400" dirty="0" smtClean="0">
                <a:latin typeface="Times New Roman" pitchFamily="18" charset="0"/>
                <a:cs typeface="Times New Roman" pitchFamily="18" charset="0"/>
              </a:rPr>
              <a:t>router discards the datagram when TTL reaches 0.</a:t>
            </a:r>
          </a:p>
          <a:p>
            <a:pPr algn="just">
              <a:buNone/>
            </a:pPr>
            <a:endParaRPr lang="en-GB" sz="2400" dirty="0" smtClean="0">
              <a:latin typeface="Times New Roman" pitchFamily="18" charset="0"/>
              <a:cs typeface="Times New Roman" pitchFamily="18" charset="0"/>
            </a:endParaRPr>
          </a:p>
          <a:p>
            <a:pPr algn="just">
              <a:buNone/>
            </a:pPr>
            <a:r>
              <a:rPr lang="en-GB" sz="2400" b="1" dirty="0" smtClean="0">
                <a:latin typeface="Times New Roman" pitchFamily="18" charset="0"/>
                <a:cs typeface="Times New Roman" pitchFamily="18" charset="0"/>
              </a:rPr>
              <a:t>Protocol:</a:t>
            </a:r>
          </a:p>
          <a:p>
            <a:pPr algn="just"/>
            <a:r>
              <a:rPr lang="en-GB" sz="2400" dirty="0" smtClean="0">
                <a:latin typeface="Times New Roman" pitchFamily="18" charset="0"/>
                <a:cs typeface="Times New Roman" pitchFamily="18" charset="0"/>
              </a:rPr>
              <a:t>Tells IP where to send the datagram up to.</a:t>
            </a:r>
          </a:p>
          <a:p>
            <a:pPr algn="just"/>
            <a:r>
              <a:rPr lang="en-GB" sz="2400" dirty="0" smtClean="0">
                <a:latin typeface="Times New Roman" pitchFamily="18" charset="0"/>
                <a:cs typeface="Times New Roman" pitchFamily="18" charset="0"/>
              </a:rPr>
              <a:t>1 means ICMP</a:t>
            </a:r>
          </a:p>
          <a:p>
            <a:pPr algn="just"/>
            <a:r>
              <a:rPr lang="en-GB" sz="2400" dirty="0" smtClean="0">
                <a:latin typeface="Times New Roman" pitchFamily="18" charset="0"/>
                <a:cs typeface="Times New Roman" pitchFamily="18" charset="0"/>
              </a:rPr>
              <a:t>2 means IGMP</a:t>
            </a:r>
          </a:p>
          <a:p>
            <a:pPr algn="just"/>
            <a:r>
              <a:rPr lang="en-GB" sz="2400" dirty="0" smtClean="0">
                <a:latin typeface="Times New Roman" pitchFamily="18" charset="0"/>
                <a:cs typeface="Times New Roman" pitchFamily="18" charset="0"/>
              </a:rPr>
              <a:t>6 means TCP</a:t>
            </a:r>
          </a:p>
          <a:p>
            <a:pPr algn="just"/>
            <a:r>
              <a:rPr lang="en-GB" sz="2400" dirty="0" smtClean="0">
                <a:latin typeface="Times New Roman" pitchFamily="18" charset="0"/>
                <a:cs typeface="Times New Roman" pitchFamily="18" charset="0"/>
              </a:rPr>
              <a:t>17 means UDP</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638800"/>
          </a:xfrm>
        </p:spPr>
        <p:txBody>
          <a:bodyPr>
            <a:noAutofit/>
          </a:bodyPr>
          <a:lstStyle/>
          <a:p>
            <a:pPr>
              <a:buNone/>
            </a:pPr>
            <a:r>
              <a:rPr lang="en-GB" sz="2100" b="1" dirty="0" smtClean="0">
                <a:latin typeface="Times New Roman" pitchFamily="18" charset="0"/>
                <a:cs typeface="Times New Roman" pitchFamily="18" charset="0"/>
              </a:rPr>
              <a:t>Header checksum:</a:t>
            </a:r>
          </a:p>
          <a:p>
            <a:r>
              <a:rPr lang="en-GB" sz="2100" dirty="0" smtClean="0">
                <a:latin typeface="Times New Roman" pitchFamily="18" charset="0"/>
                <a:cs typeface="Times New Roman" pitchFamily="18" charset="0"/>
              </a:rPr>
              <a:t>Only covers the header, not the data.</a:t>
            </a:r>
          </a:p>
          <a:p>
            <a:pPr>
              <a:buNone/>
            </a:pPr>
            <a:r>
              <a:rPr lang="en-GB" sz="2100" b="1" dirty="0" smtClean="0">
                <a:latin typeface="Times New Roman" pitchFamily="18" charset="0"/>
                <a:cs typeface="Times New Roman" pitchFamily="18" charset="0"/>
              </a:rPr>
              <a:t>Source IP address:</a:t>
            </a:r>
          </a:p>
          <a:p>
            <a:r>
              <a:rPr lang="en-GB" sz="2100" dirty="0" smtClean="0">
                <a:latin typeface="Times New Roman" pitchFamily="18" charset="0"/>
                <a:cs typeface="Times New Roman" pitchFamily="18" charset="0"/>
              </a:rPr>
              <a:t>The sender</a:t>
            </a:r>
          </a:p>
          <a:p>
            <a:pPr>
              <a:buNone/>
            </a:pPr>
            <a:r>
              <a:rPr lang="en-GB" sz="2100" b="1" dirty="0" smtClean="0">
                <a:latin typeface="Times New Roman" pitchFamily="18" charset="0"/>
                <a:cs typeface="Times New Roman" pitchFamily="18" charset="0"/>
              </a:rPr>
              <a:t>Destination IP address:</a:t>
            </a:r>
          </a:p>
          <a:p>
            <a:r>
              <a:rPr lang="en-GB" sz="2100" dirty="0" smtClean="0">
                <a:latin typeface="Times New Roman" pitchFamily="18" charset="0"/>
                <a:cs typeface="Times New Roman" pitchFamily="18" charset="0"/>
              </a:rPr>
              <a:t>the final destination</a:t>
            </a:r>
          </a:p>
          <a:p>
            <a:pPr>
              <a:buNone/>
            </a:pPr>
            <a:r>
              <a:rPr lang="en-GB" sz="2100" b="1" dirty="0" smtClean="0">
                <a:latin typeface="Times New Roman" pitchFamily="18" charset="0"/>
                <a:cs typeface="Times New Roman" pitchFamily="18" charset="0"/>
              </a:rPr>
              <a:t>Options:</a:t>
            </a:r>
          </a:p>
          <a:p>
            <a:r>
              <a:rPr lang="en-GB" sz="2100" dirty="0" smtClean="0">
                <a:latin typeface="Times New Roman" pitchFamily="18" charset="0"/>
                <a:cs typeface="Times New Roman" pitchFamily="18" charset="0"/>
              </a:rPr>
              <a:t>Optional data.</a:t>
            </a:r>
          </a:p>
          <a:p>
            <a:r>
              <a:rPr lang="en-GB" sz="2100" dirty="0" smtClean="0">
                <a:latin typeface="Times New Roman" pitchFamily="18" charset="0"/>
                <a:cs typeface="Times New Roman" pitchFamily="18" charset="0"/>
              </a:rPr>
              <a:t>Some examples include having the router put in a IP address of router and a time stamp so the final destination knows how long it took to get to each hop.</a:t>
            </a:r>
          </a:p>
          <a:p>
            <a:r>
              <a:rPr lang="en-GB" sz="2100" dirty="0" smtClean="0">
                <a:latin typeface="Times New Roman" pitchFamily="18" charset="0"/>
                <a:cs typeface="Times New Roman" pitchFamily="18" charset="0"/>
              </a:rPr>
              <a:t>The source and destination in the IP header is the original source and the final destination! The physical layer addresses pass the datagram from router to router. So, while the physical layer addresses change from router to router, the source and destination IP addresses in the IP datagram remain constant!</a:t>
            </a:r>
            <a:endParaRPr lang="en-GB"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pPr>
              <a:buNone/>
            </a:pPr>
            <a:r>
              <a:rPr lang="en-GB" sz="2200" b="1" dirty="0" smtClean="0">
                <a:latin typeface="Times New Roman" pitchFamily="18" charset="0"/>
                <a:cs typeface="Times New Roman" pitchFamily="18" charset="0"/>
              </a:rPr>
              <a:t>The checksum:</a:t>
            </a:r>
          </a:p>
          <a:p>
            <a:r>
              <a:rPr lang="en-GB" sz="2200" dirty="0" smtClean="0">
                <a:latin typeface="Times New Roman" pitchFamily="18" charset="0"/>
                <a:cs typeface="Times New Roman" pitchFamily="18" charset="0"/>
              </a:rPr>
              <a:t>How to compute a checksum?</a:t>
            </a:r>
          </a:p>
          <a:p>
            <a:pPr lvl="1"/>
            <a:r>
              <a:rPr lang="en-GB" sz="2200" dirty="0" smtClean="0">
                <a:latin typeface="Times New Roman" pitchFamily="18" charset="0"/>
                <a:cs typeface="Times New Roman" pitchFamily="18" charset="0"/>
              </a:rPr>
              <a:t>Put a 0 in the checksum field.</a:t>
            </a:r>
          </a:p>
          <a:p>
            <a:pPr lvl="1"/>
            <a:r>
              <a:rPr lang="en-GB" sz="2200" dirty="0" smtClean="0">
                <a:latin typeface="Times New Roman" pitchFamily="18" charset="0"/>
                <a:cs typeface="Times New Roman" pitchFamily="18" charset="0"/>
              </a:rPr>
              <a:t>Add each 16-bit value together.</a:t>
            </a:r>
          </a:p>
          <a:p>
            <a:pPr lvl="1"/>
            <a:r>
              <a:rPr lang="en-GB" sz="2200" dirty="0" smtClean="0">
                <a:latin typeface="Times New Roman" pitchFamily="18" charset="0"/>
                <a:cs typeface="Times New Roman" pitchFamily="18" charset="0"/>
              </a:rPr>
              <a:t>Add in any carry</a:t>
            </a:r>
          </a:p>
          <a:p>
            <a:pPr lvl="1"/>
            <a:r>
              <a:rPr lang="en-GB" sz="2200" dirty="0" smtClean="0">
                <a:latin typeface="Times New Roman" pitchFamily="18" charset="0"/>
                <a:cs typeface="Times New Roman" pitchFamily="18" charset="0"/>
              </a:rPr>
              <a:t>Inverse the bits and put that in the checksum field.</a:t>
            </a:r>
          </a:p>
          <a:p>
            <a:r>
              <a:rPr lang="en-GB" sz="2200" dirty="0" smtClean="0">
                <a:latin typeface="Times New Roman" pitchFamily="18" charset="0"/>
                <a:cs typeface="Times New Roman" pitchFamily="18" charset="0"/>
              </a:rPr>
              <a:t>To check the checksum:</a:t>
            </a:r>
          </a:p>
          <a:p>
            <a:pPr lvl="1"/>
            <a:r>
              <a:rPr lang="en-GB" sz="2200" dirty="0" smtClean="0">
                <a:latin typeface="Times New Roman" pitchFamily="18" charset="0"/>
                <a:cs typeface="Times New Roman" pitchFamily="18" charset="0"/>
              </a:rPr>
              <a:t>Add each 16-bit value together (including the checksum).</a:t>
            </a:r>
          </a:p>
          <a:p>
            <a:pPr lvl="1"/>
            <a:r>
              <a:rPr lang="en-GB" sz="2200" dirty="0" smtClean="0">
                <a:latin typeface="Times New Roman" pitchFamily="18" charset="0"/>
                <a:cs typeface="Times New Roman" pitchFamily="18" charset="0"/>
              </a:rPr>
              <a:t>Add in carry.</a:t>
            </a:r>
          </a:p>
          <a:p>
            <a:pPr lvl="1"/>
            <a:r>
              <a:rPr lang="en-GB" sz="2200" dirty="0" smtClean="0">
                <a:latin typeface="Times New Roman" pitchFamily="18" charset="0"/>
                <a:cs typeface="Times New Roman" pitchFamily="18" charset="0"/>
              </a:rPr>
              <a:t>Inverse the bits.</a:t>
            </a:r>
          </a:p>
          <a:p>
            <a:pPr lvl="1"/>
            <a:r>
              <a:rPr lang="en-GB" sz="2200" dirty="0" smtClean="0">
                <a:latin typeface="Times New Roman" pitchFamily="18" charset="0"/>
                <a:cs typeface="Times New Roman" pitchFamily="18" charset="0"/>
              </a:rPr>
              <a:t>The result must be 0.</a:t>
            </a:r>
          </a:p>
          <a:p>
            <a:r>
              <a:rPr lang="en-GB" sz="2200" dirty="0" smtClean="0">
                <a:latin typeface="Times New Roman" pitchFamily="18" charset="0"/>
                <a:cs typeface="Times New Roman" pitchFamily="18" charset="0"/>
              </a:rPr>
              <a:t>Remember, only the bits in the header are calculated in the IP checksum.</a:t>
            </a: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Example:</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Autofit/>
          </a:bodyPr>
          <a:lstStyle/>
          <a:p>
            <a:r>
              <a:rPr lang="en-GB" sz="2400" dirty="0" smtClean="0">
                <a:latin typeface="Times New Roman" pitchFamily="18" charset="0"/>
                <a:cs typeface="Times New Roman" pitchFamily="18" charset="0"/>
              </a:rPr>
              <a:t>Consider the following IP header, with source IP address of 146.149.186.20 and destination address of 169.124.21.149. All values are given in hex:</a:t>
            </a:r>
          </a:p>
          <a:p>
            <a:pPr>
              <a:buNone/>
            </a:pPr>
            <a:r>
              <a:rPr lang="en-GB" sz="2400" dirty="0" smtClean="0">
                <a:latin typeface="Times New Roman" pitchFamily="18" charset="0"/>
                <a:cs typeface="Times New Roman" pitchFamily="18" charset="0"/>
              </a:rPr>
              <a:t>	45 00 00 6c </a:t>
            </a:r>
          </a:p>
          <a:p>
            <a:pPr>
              <a:buNone/>
            </a:pPr>
            <a:r>
              <a:rPr lang="en-GB" sz="2400" dirty="0" smtClean="0">
                <a:latin typeface="Times New Roman" pitchFamily="18" charset="0"/>
                <a:cs typeface="Times New Roman" pitchFamily="18" charset="0"/>
              </a:rPr>
              <a:t>	92 cc 00 00 </a:t>
            </a:r>
          </a:p>
          <a:p>
            <a:pPr>
              <a:buNone/>
            </a:pPr>
            <a:r>
              <a:rPr lang="en-GB" sz="2400" dirty="0" smtClean="0">
                <a:latin typeface="Times New Roman" pitchFamily="18" charset="0"/>
                <a:cs typeface="Times New Roman" pitchFamily="18" charset="0"/>
              </a:rPr>
              <a:t>	38 06 00 00 </a:t>
            </a:r>
          </a:p>
          <a:p>
            <a:pPr>
              <a:buNone/>
            </a:pPr>
            <a:r>
              <a:rPr lang="en-GB" sz="2400" dirty="0" smtClean="0">
                <a:latin typeface="Times New Roman" pitchFamily="18" charset="0"/>
                <a:cs typeface="Times New Roman" pitchFamily="18" charset="0"/>
              </a:rPr>
              <a:t>	92 95 </a:t>
            </a:r>
            <a:r>
              <a:rPr lang="en-GB" sz="2400" dirty="0" err="1" smtClean="0">
                <a:latin typeface="Times New Roman" pitchFamily="18" charset="0"/>
                <a:cs typeface="Times New Roman" pitchFamily="18" charset="0"/>
              </a:rPr>
              <a:t>ba</a:t>
            </a:r>
            <a:r>
              <a:rPr lang="en-GB" sz="2400" dirty="0" smtClean="0">
                <a:latin typeface="Times New Roman" pitchFamily="18" charset="0"/>
                <a:cs typeface="Times New Roman" pitchFamily="18" charset="0"/>
              </a:rPr>
              <a:t> 14 </a:t>
            </a:r>
          </a:p>
          <a:p>
            <a:pPr>
              <a:buNone/>
            </a:pPr>
            <a:r>
              <a:rPr lang="en-GB" sz="2400" dirty="0" smtClean="0">
                <a:latin typeface="Times New Roman" pitchFamily="18" charset="0"/>
                <a:cs typeface="Times New Roman" pitchFamily="18" charset="0"/>
              </a:rPr>
              <a:t>	a9 7c 15 95</a:t>
            </a: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GB" sz="3600" dirty="0" smtClean="0">
                <a:latin typeface="Times New Roman" pitchFamily="18" charset="0"/>
                <a:cs typeface="Times New Roman" pitchFamily="18" charset="0"/>
              </a:rPr>
              <a:t>Example:</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Autofit/>
          </a:bodyPr>
          <a:lstStyle/>
          <a:p>
            <a:r>
              <a:rPr lang="en-GB" sz="2100" dirty="0" smtClean="0">
                <a:latin typeface="Times New Roman" pitchFamily="18" charset="0"/>
                <a:cs typeface="Times New Roman" pitchFamily="18" charset="0"/>
              </a:rPr>
              <a:t>So, first add all 16-bit values together, adding in the carry each time: </a:t>
            </a:r>
          </a:p>
          <a:p>
            <a:pPr>
              <a:buNone/>
            </a:pPr>
            <a:r>
              <a:rPr lang="en-GB" sz="2100" dirty="0" smtClean="0">
                <a:latin typeface="Times New Roman" pitchFamily="18" charset="0"/>
                <a:cs typeface="Times New Roman" pitchFamily="18" charset="0"/>
              </a:rPr>
              <a:t>	4500 </a:t>
            </a:r>
          </a:p>
          <a:p>
            <a:pPr>
              <a:buNone/>
            </a:pPr>
            <a:r>
              <a:rPr lang="en-GB" sz="2100" dirty="0" smtClean="0">
                <a:latin typeface="Times New Roman" pitchFamily="18" charset="0"/>
                <a:cs typeface="Times New Roman" pitchFamily="18" charset="0"/>
              </a:rPr>
              <a:t>  + 006c </a:t>
            </a:r>
          </a:p>
          <a:p>
            <a:pPr>
              <a:buNone/>
            </a:pPr>
            <a:r>
              <a:rPr lang="en-GB" sz="2100" dirty="0" smtClean="0">
                <a:latin typeface="Times New Roman" pitchFamily="18" charset="0"/>
                <a:cs typeface="Times New Roman" pitchFamily="18" charset="0"/>
              </a:rPr>
              <a:t>	---- </a:t>
            </a:r>
          </a:p>
          <a:p>
            <a:pPr>
              <a:buNone/>
            </a:pPr>
            <a:r>
              <a:rPr lang="en-GB" sz="2100" dirty="0" smtClean="0">
                <a:latin typeface="Times New Roman" pitchFamily="18" charset="0"/>
                <a:cs typeface="Times New Roman" pitchFamily="18" charset="0"/>
              </a:rPr>
              <a:t>	456c </a:t>
            </a:r>
          </a:p>
          <a:p>
            <a:pPr>
              <a:buNone/>
            </a:pPr>
            <a:r>
              <a:rPr lang="en-GB" sz="2100" dirty="0" smtClean="0">
                <a:latin typeface="Times New Roman" pitchFamily="18" charset="0"/>
                <a:cs typeface="Times New Roman" pitchFamily="18" charset="0"/>
              </a:rPr>
              <a:t>  + 92cc </a:t>
            </a:r>
          </a:p>
          <a:p>
            <a:pPr>
              <a:buNone/>
            </a:pPr>
            <a:r>
              <a:rPr lang="en-GB" sz="2100" dirty="0" smtClean="0">
                <a:latin typeface="Times New Roman" pitchFamily="18" charset="0"/>
                <a:cs typeface="Times New Roman" pitchFamily="18" charset="0"/>
              </a:rPr>
              <a:t>	---- </a:t>
            </a:r>
          </a:p>
          <a:p>
            <a:pPr>
              <a:buNone/>
            </a:pPr>
            <a:r>
              <a:rPr lang="en-GB" sz="2100" dirty="0" smtClean="0">
                <a:latin typeface="Times New Roman" pitchFamily="18" charset="0"/>
                <a:cs typeface="Times New Roman" pitchFamily="18" charset="0"/>
              </a:rPr>
              <a:t>	d838 </a:t>
            </a:r>
          </a:p>
          <a:p>
            <a:pPr>
              <a:buNone/>
            </a:pPr>
            <a:r>
              <a:rPr lang="en-GB" sz="2100" dirty="0" smtClean="0">
                <a:latin typeface="Times New Roman" pitchFamily="18" charset="0"/>
                <a:cs typeface="Times New Roman" pitchFamily="18" charset="0"/>
              </a:rPr>
              <a:t>  + 0000 </a:t>
            </a:r>
          </a:p>
          <a:p>
            <a:pPr>
              <a:buNone/>
            </a:pPr>
            <a:r>
              <a:rPr lang="en-GB" sz="2100" dirty="0" smtClean="0">
                <a:latin typeface="Times New Roman" pitchFamily="18" charset="0"/>
                <a:cs typeface="Times New Roman" pitchFamily="18" charset="0"/>
              </a:rPr>
              <a:t>	---- </a:t>
            </a:r>
          </a:p>
          <a:p>
            <a:pPr>
              <a:buNone/>
            </a:pPr>
            <a:r>
              <a:rPr lang="en-GB" sz="2100" dirty="0" smtClean="0">
                <a:latin typeface="Times New Roman" pitchFamily="18" charset="0"/>
                <a:cs typeface="Times New Roman" pitchFamily="18" charset="0"/>
              </a:rPr>
              <a:t>	d838 </a:t>
            </a:r>
          </a:p>
          <a:p>
            <a:pPr>
              <a:buNone/>
            </a:pPr>
            <a:r>
              <a:rPr lang="en-GB" sz="2100" dirty="0" smtClean="0">
                <a:latin typeface="Times New Roman" pitchFamily="18" charset="0"/>
                <a:cs typeface="Times New Roman" pitchFamily="18" charset="0"/>
              </a:rPr>
              <a:t>  + 3806 </a:t>
            </a:r>
          </a:p>
          <a:p>
            <a:pPr>
              <a:buNone/>
            </a:pPr>
            <a:r>
              <a:rPr lang="en-GB" sz="2100" dirty="0" smtClean="0">
                <a:latin typeface="Times New Roman" pitchFamily="18" charset="0"/>
                <a:cs typeface="Times New Roman" pitchFamily="18" charset="0"/>
              </a:rPr>
              <a:t>	---- </a:t>
            </a:r>
          </a:p>
          <a:p>
            <a:pPr>
              <a:buNone/>
            </a:pPr>
            <a:r>
              <a:rPr lang="en-GB" sz="2100" dirty="0" smtClean="0">
                <a:latin typeface="Times New Roman" pitchFamily="18" charset="0"/>
                <a:cs typeface="Times New Roman" pitchFamily="18" charset="0"/>
              </a:rPr>
              <a:t>	1103e &lt;---But, we have a carry here! So, remove the leftmost bit and add it back in. So, we get: 103e + 1 = 103f.</a:t>
            </a:r>
            <a:endParaRPr lang="en-GB" sz="2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GB" sz="3600" dirty="0" smtClean="0">
                <a:latin typeface="Times New Roman" pitchFamily="18" charset="0"/>
                <a:cs typeface="Times New Roman" pitchFamily="18" charset="0"/>
              </a:rPr>
              <a:t>Example:</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791200"/>
          </a:xfrm>
        </p:spPr>
        <p:txBody>
          <a:bodyPr>
            <a:noAutofit/>
          </a:bodyPr>
          <a:lstStyle/>
          <a:p>
            <a:pPr>
              <a:buNone/>
            </a:pPr>
            <a:r>
              <a:rPr lang="en-GB" sz="1600" dirty="0" smtClean="0">
                <a:latin typeface="Times New Roman" pitchFamily="18" charset="0"/>
                <a:cs typeface="Times New Roman" pitchFamily="18" charset="0"/>
              </a:rPr>
              <a:t>	103f </a:t>
            </a:r>
          </a:p>
          <a:p>
            <a:pPr>
              <a:buNone/>
            </a:pPr>
            <a:r>
              <a:rPr lang="en-GB" sz="1600" dirty="0" smtClean="0">
                <a:latin typeface="Times New Roman" pitchFamily="18" charset="0"/>
                <a:cs typeface="Times New Roman" pitchFamily="18" charset="0"/>
              </a:rPr>
              <a:t>    + 0000 </a:t>
            </a:r>
          </a:p>
          <a:p>
            <a:pPr>
              <a:buNone/>
            </a:pPr>
            <a:r>
              <a:rPr lang="en-GB" sz="1600" dirty="0" smtClean="0">
                <a:latin typeface="Times New Roman" pitchFamily="18" charset="0"/>
                <a:cs typeface="Times New Roman" pitchFamily="18" charset="0"/>
              </a:rPr>
              <a:t>	---- </a:t>
            </a:r>
          </a:p>
          <a:p>
            <a:pPr>
              <a:buNone/>
            </a:pPr>
            <a:r>
              <a:rPr lang="en-GB" sz="1600" dirty="0" smtClean="0">
                <a:latin typeface="Times New Roman" pitchFamily="18" charset="0"/>
                <a:cs typeface="Times New Roman" pitchFamily="18" charset="0"/>
              </a:rPr>
              <a:t>	103f </a:t>
            </a:r>
          </a:p>
          <a:p>
            <a:pPr>
              <a:buNone/>
            </a:pPr>
            <a:r>
              <a:rPr lang="en-GB" sz="1600" dirty="0" smtClean="0">
                <a:latin typeface="Times New Roman" pitchFamily="18" charset="0"/>
                <a:cs typeface="Times New Roman" pitchFamily="18" charset="0"/>
              </a:rPr>
              <a:t>    + 9295 </a:t>
            </a:r>
          </a:p>
          <a:p>
            <a:pPr>
              <a:buNone/>
            </a:pPr>
            <a:r>
              <a:rPr lang="en-GB" sz="1600" dirty="0" smtClean="0">
                <a:latin typeface="Times New Roman" pitchFamily="18" charset="0"/>
                <a:cs typeface="Times New Roman" pitchFamily="18" charset="0"/>
              </a:rPr>
              <a:t>	---- </a:t>
            </a:r>
          </a:p>
          <a:p>
            <a:pPr>
              <a:buNone/>
            </a:pPr>
            <a:r>
              <a:rPr lang="en-GB" sz="1600" dirty="0" smtClean="0">
                <a:latin typeface="Times New Roman" pitchFamily="18" charset="0"/>
                <a:cs typeface="Times New Roman" pitchFamily="18" charset="0"/>
              </a:rPr>
              <a:t>	a2d4 </a:t>
            </a:r>
          </a:p>
          <a:p>
            <a:pPr>
              <a:buNone/>
            </a:pPr>
            <a:r>
              <a:rPr lang="en-GB" sz="1600" dirty="0" smtClean="0">
                <a:latin typeface="Times New Roman" pitchFamily="18" charset="0"/>
                <a:cs typeface="Times New Roman" pitchFamily="18" charset="0"/>
              </a:rPr>
              <a:t>    + ba14 </a:t>
            </a:r>
          </a:p>
          <a:p>
            <a:pPr>
              <a:buNone/>
            </a:pPr>
            <a:r>
              <a:rPr lang="en-GB" sz="1600" dirty="0" smtClean="0">
                <a:latin typeface="Times New Roman" pitchFamily="18" charset="0"/>
                <a:cs typeface="Times New Roman" pitchFamily="18" charset="0"/>
              </a:rPr>
              <a:t>	---- </a:t>
            </a:r>
          </a:p>
          <a:p>
            <a:pPr>
              <a:buNone/>
            </a:pPr>
            <a:r>
              <a:rPr lang="en-GB" sz="1600" dirty="0" smtClean="0">
                <a:latin typeface="Times New Roman" pitchFamily="18" charset="0"/>
                <a:cs typeface="Times New Roman" pitchFamily="18" charset="0"/>
              </a:rPr>
              <a:t>	15ce8 &lt;---Again, we have a carry here! So, remove the leftmost bit and add it back in. So, we get: 5ce8 + 1 = 5ce9. </a:t>
            </a:r>
          </a:p>
          <a:p>
            <a:pPr>
              <a:buNone/>
            </a:pPr>
            <a:r>
              <a:rPr lang="en-GB" sz="1600" dirty="0" smtClean="0">
                <a:latin typeface="Times New Roman" pitchFamily="18" charset="0"/>
                <a:cs typeface="Times New Roman" pitchFamily="18" charset="0"/>
              </a:rPr>
              <a:t>	5ce9 </a:t>
            </a:r>
          </a:p>
          <a:p>
            <a:pPr>
              <a:buNone/>
            </a:pPr>
            <a:r>
              <a:rPr lang="en-GB" sz="1600" dirty="0" smtClean="0">
                <a:latin typeface="Times New Roman" pitchFamily="18" charset="0"/>
                <a:cs typeface="Times New Roman" pitchFamily="18" charset="0"/>
              </a:rPr>
              <a:t>    + a97c </a:t>
            </a:r>
          </a:p>
          <a:p>
            <a:pPr>
              <a:buNone/>
            </a:pPr>
            <a:r>
              <a:rPr lang="en-GB" sz="1600" dirty="0" smtClean="0">
                <a:latin typeface="Times New Roman" pitchFamily="18" charset="0"/>
                <a:cs typeface="Times New Roman" pitchFamily="18" charset="0"/>
              </a:rPr>
              <a:t>	---- </a:t>
            </a:r>
          </a:p>
          <a:p>
            <a:pPr>
              <a:buNone/>
            </a:pPr>
            <a:r>
              <a:rPr lang="en-GB" sz="1600" dirty="0" smtClean="0">
                <a:latin typeface="Times New Roman" pitchFamily="18" charset="0"/>
                <a:cs typeface="Times New Roman" pitchFamily="18" charset="0"/>
              </a:rPr>
              <a:t>	10665 &lt;---Again, we have a carry here! So, remove the leftmost bit and add it back in. So, we get: 0665 + 1 = 0666. </a:t>
            </a:r>
          </a:p>
          <a:p>
            <a:pPr>
              <a:buNone/>
            </a:pPr>
            <a:r>
              <a:rPr lang="en-GB" sz="1600" dirty="0" smtClean="0">
                <a:latin typeface="Times New Roman" pitchFamily="18" charset="0"/>
                <a:cs typeface="Times New Roman" pitchFamily="18" charset="0"/>
              </a:rPr>
              <a:t>	0666 </a:t>
            </a:r>
          </a:p>
          <a:p>
            <a:pPr>
              <a:buNone/>
            </a:pPr>
            <a:r>
              <a:rPr lang="en-GB" sz="1600" dirty="0" smtClean="0">
                <a:latin typeface="Times New Roman" pitchFamily="18" charset="0"/>
                <a:cs typeface="Times New Roman" pitchFamily="18" charset="0"/>
              </a:rPr>
              <a:t>    + 1595</a:t>
            </a:r>
          </a:p>
          <a:p>
            <a:pPr>
              <a:buNone/>
            </a:pPr>
            <a:r>
              <a:rPr lang="en-GB" sz="1600" dirty="0" smtClean="0">
                <a:latin typeface="Times New Roman" pitchFamily="18" charset="0"/>
                <a:cs typeface="Times New Roman" pitchFamily="18" charset="0"/>
              </a:rPr>
              <a:t>	 ---- </a:t>
            </a:r>
          </a:p>
          <a:p>
            <a:pPr>
              <a:buNone/>
            </a:pPr>
            <a:r>
              <a:rPr lang="en-GB" sz="1600" dirty="0" smtClean="0">
                <a:latin typeface="Times New Roman" pitchFamily="18" charset="0"/>
                <a:cs typeface="Times New Roman" pitchFamily="18" charset="0"/>
              </a:rPr>
              <a:t>	1bfb</a:t>
            </a:r>
            <a:endParaRPr lang="en-GB"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GB" sz="3600" dirty="0" smtClean="0">
                <a:latin typeface="Times New Roman" pitchFamily="18" charset="0"/>
                <a:cs typeface="Times New Roman" pitchFamily="18" charset="0"/>
              </a:rPr>
              <a:t>Example:</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791200"/>
          </a:xfrm>
        </p:spPr>
        <p:txBody>
          <a:bodyPr>
            <a:noAutofit/>
          </a:bodyPr>
          <a:lstStyle/>
          <a:p>
            <a:pPr algn="just"/>
            <a:r>
              <a:rPr lang="en-GB" sz="2400" dirty="0" smtClean="0">
                <a:latin typeface="Times New Roman" pitchFamily="18" charset="0"/>
                <a:cs typeface="Times New Roman" pitchFamily="18" charset="0"/>
              </a:rPr>
              <a:t>Now we have to inverse the bits.</a:t>
            </a:r>
          </a:p>
          <a:p>
            <a:pPr algn="just"/>
            <a:r>
              <a:rPr lang="en-GB" sz="2400" dirty="0" smtClean="0">
                <a:latin typeface="Times New Roman" pitchFamily="18" charset="0"/>
                <a:cs typeface="Times New Roman" pitchFamily="18" charset="0"/>
              </a:rPr>
              <a:t>1bfb = 0001 1011 1111 1011 </a:t>
            </a:r>
          </a:p>
          <a:p>
            <a:pPr algn="just"/>
            <a:r>
              <a:rPr lang="en-GB" sz="2400" dirty="0" smtClean="0">
                <a:latin typeface="Times New Roman" pitchFamily="18" charset="0"/>
                <a:cs typeface="Times New Roman" pitchFamily="18" charset="0"/>
              </a:rPr>
              <a:t>inverse bits: 1110 0100 0000 0100 = e404 </a:t>
            </a:r>
          </a:p>
          <a:p>
            <a:pPr algn="just"/>
            <a:r>
              <a:rPr lang="en-GB" sz="2400" dirty="0" smtClean="0">
                <a:latin typeface="Times New Roman" pitchFamily="18" charset="0"/>
                <a:cs typeface="Times New Roman" pitchFamily="18" charset="0"/>
              </a:rPr>
              <a:t>So, the checksum is e404. So, the IP header we send looks like:</a:t>
            </a:r>
          </a:p>
          <a:p>
            <a:pPr algn="just">
              <a:buNone/>
            </a:pPr>
            <a:r>
              <a:rPr lang="en-GB" sz="2400" dirty="0" smtClean="0">
                <a:latin typeface="Times New Roman" pitchFamily="18" charset="0"/>
                <a:cs typeface="Times New Roman" pitchFamily="18" charset="0"/>
              </a:rPr>
              <a:t>	45 00 00 6c </a:t>
            </a:r>
          </a:p>
          <a:p>
            <a:pPr algn="just">
              <a:buNone/>
            </a:pPr>
            <a:r>
              <a:rPr lang="en-GB" sz="2400" dirty="0" smtClean="0">
                <a:latin typeface="Times New Roman" pitchFamily="18" charset="0"/>
                <a:cs typeface="Times New Roman" pitchFamily="18" charset="0"/>
              </a:rPr>
              <a:t>	92 cc 00 00 </a:t>
            </a:r>
          </a:p>
          <a:p>
            <a:pPr algn="just">
              <a:buNone/>
            </a:pPr>
            <a:r>
              <a:rPr lang="en-GB" sz="2400" dirty="0" smtClean="0">
                <a:latin typeface="Times New Roman" pitchFamily="18" charset="0"/>
                <a:cs typeface="Times New Roman" pitchFamily="18" charset="0"/>
              </a:rPr>
              <a:t>	38 06 e4 04 </a:t>
            </a:r>
          </a:p>
          <a:p>
            <a:pPr algn="just">
              <a:buNone/>
            </a:pPr>
            <a:r>
              <a:rPr lang="en-GB" sz="2400" dirty="0" smtClean="0">
                <a:latin typeface="Times New Roman" pitchFamily="18" charset="0"/>
                <a:cs typeface="Times New Roman" pitchFamily="18" charset="0"/>
              </a:rPr>
              <a:t>	92 95 </a:t>
            </a:r>
            <a:r>
              <a:rPr lang="en-GB" sz="2400" dirty="0" err="1" smtClean="0">
                <a:latin typeface="Times New Roman" pitchFamily="18" charset="0"/>
                <a:cs typeface="Times New Roman" pitchFamily="18" charset="0"/>
              </a:rPr>
              <a:t>ba</a:t>
            </a:r>
            <a:r>
              <a:rPr lang="en-GB" sz="2400" dirty="0" smtClean="0">
                <a:latin typeface="Times New Roman" pitchFamily="18" charset="0"/>
                <a:cs typeface="Times New Roman" pitchFamily="18" charset="0"/>
              </a:rPr>
              <a:t> 14 </a:t>
            </a:r>
          </a:p>
          <a:p>
            <a:pPr algn="just">
              <a:buNone/>
            </a:pPr>
            <a:r>
              <a:rPr lang="en-GB" sz="2400" dirty="0" smtClean="0">
                <a:latin typeface="Times New Roman" pitchFamily="18" charset="0"/>
                <a:cs typeface="Times New Roman" pitchFamily="18" charset="0"/>
              </a:rPr>
              <a:t>	a9 7c 15 95 </a:t>
            </a:r>
          </a:p>
          <a:p>
            <a:pPr algn="just"/>
            <a:r>
              <a:rPr lang="en-GB" sz="2400" dirty="0" smtClean="0">
                <a:latin typeface="Times New Roman" pitchFamily="18" charset="0"/>
                <a:cs typeface="Times New Roman" pitchFamily="18" charset="0"/>
              </a:rPr>
              <a:t>As an exercise, please act as the receiver, compute the checksum on that packet, and make sure the result is 0!</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GB" sz="2800" dirty="0" smtClean="0">
                <a:latin typeface="Times New Roman" pitchFamily="18" charset="0"/>
                <a:cs typeface="Times New Roman" pitchFamily="18" charset="0"/>
              </a:rPr>
              <a:t>IP Fragmentation:</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Autofit/>
          </a:bodyPr>
          <a:lstStyle/>
          <a:p>
            <a:pPr algn="just"/>
            <a:r>
              <a:rPr lang="en-GB" sz="2400" dirty="0" smtClean="0">
                <a:latin typeface="Times New Roman" pitchFamily="18" charset="0"/>
                <a:cs typeface="Times New Roman" pitchFamily="18" charset="0"/>
              </a:rPr>
              <a:t>Note: the </a:t>
            </a:r>
            <a:r>
              <a:rPr lang="en-GB" sz="2400" dirty="0" err="1" smtClean="0">
                <a:latin typeface="Times New Roman" pitchFamily="18" charset="0"/>
                <a:cs typeface="Times New Roman" pitchFamily="18" charset="0"/>
              </a:rPr>
              <a:t>total_length</a:t>
            </a:r>
            <a:r>
              <a:rPr lang="en-GB" sz="2400" dirty="0" smtClean="0">
                <a:latin typeface="Times New Roman" pitchFamily="18" charset="0"/>
                <a:cs typeface="Times New Roman" pitchFamily="18" charset="0"/>
              </a:rPr>
              <a:t> field in the IP header is 16 bits. that means the max size of </a:t>
            </a:r>
            <a:r>
              <a:rPr lang="en-GB" sz="2400" dirty="0" err="1" smtClean="0">
                <a:latin typeface="Times New Roman" pitchFamily="18" charset="0"/>
                <a:cs typeface="Times New Roman" pitchFamily="18" charset="0"/>
              </a:rPr>
              <a:t>of</a:t>
            </a:r>
            <a:r>
              <a:rPr lang="en-GB" sz="2400" dirty="0" smtClean="0">
                <a:latin typeface="Times New Roman" pitchFamily="18" charset="0"/>
                <a:cs typeface="Times New Roman" pitchFamily="18" charset="0"/>
              </a:rPr>
              <a:t> an IP datagram is 65535 bytes.</a:t>
            </a:r>
          </a:p>
          <a:p>
            <a:pPr algn="just"/>
            <a:r>
              <a:rPr lang="en-GB" sz="2400" dirty="0" smtClean="0">
                <a:latin typeface="Times New Roman" pitchFamily="18" charset="0"/>
                <a:cs typeface="Times New Roman" pitchFamily="18" charset="0"/>
              </a:rPr>
              <a:t>BUT, the physical layer may not allow a packet size of that many bytes (for example, a max </a:t>
            </a:r>
            <a:r>
              <a:rPr lang="en-GB" sz="2400" dirty="0" err="1" smtClean="0">
                <a:latin typeface="Times New Roman" pitchFamily="18" charset="0"/>
                <a:cs typeface="Times New Roman" pitchFamily="18" charset="0"/>
              </a:rPr>
              <a:t>ethernet</a:t>
            </a:r>
            <a:r>
              <a:rPr lang="en-GB" sz="2400" dirty="0" smtClean="0">
                <a:latin typeface="Times New Roman" pitchFamily="18" charset="0"/>
                <a:cs typeface="Times New Roman" pitchFamily="18" charset="0"/>
              </a:rPr>
              <a:t> packet is 1500 bytes)</a:t>
            </a:r>
          </a:p>
          <a:p>
            <a:pPr algn="just"/>
            <a:r>
              <a:rPr lang="en-GB" sz="2400" dirty="0" smtClean="0">
                <a:latin typeface="Times New Roman" pitchFamily="18" charset="0"/>
                <a:cs typeface="Times New Roman" pitchFamily="18" charset="0"/>
              </a:rPr>
              <a:t>SO, IP must sometimes fragment packets.</a:t>
            </a:r>
          </a:p>
          <a:p>
            <a:pPr algn="just"/>
            <a:r>
              <a:rPr lang="en-GB" sz="2400" dirty="0" smtClean="0">
                <a:latin typeface="Times New Roman" pitchFamily="18" charset="0"/>
                <a:cs typeface="Times New Roman" pitchFamily="18" charset="0"/>
              </a:rPr>
              <a:t>When an IP datagram is fragmented, each fragment is treated as a separate datagram.</a:t>
            </a:r>
          </a:p>
          <a:p>
            <a:pPr lvl="1" algn="just"/>
            <a:r>
              <a:rPr lang="en-GB" sz="2400" dirty="0" smtClean="0">
                <a:latin typeface="Times New Roman" pitchFamily="18" charset="0"/>
                <a:cs typeface="Times New Roman" pitchFamily="18" charset="0"/>
              </a:rPr>
              <a:t>it is reassembles at the final destination, not at a router!</a:t>
            </a:r>
          </a:p>
          <a:p>
            <a:pPr lvl="1" algn="just"/>
            <a:r>
              <a:rPr lang="en-GB" sz="2400" dirty="0" smtClean="0">
                <a:latin typeface="Times New Roman" pitchFamily="18" charset="0"/>
                <a:cs typeface="Times New Roman" pitchFamily="18" charset="0"/>
              </a:rPr>
              <a:t>it does that because the router may have to fragment it again!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GB" sz="3600" dirty="0" smtClean="0">
                <a:latin typeface="Times New Roman" pitchFamily="18" charset="0"/>
                <a:cs typeface="Times New Roman" pitchFamily="18" charset="0"/>
              </a:rPr>
              <a:t>Syllabus: TCP and IP</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fontScale="55000" lnSpcReduction="20000"/>
          </a:bodyPr>
          <a:lstStyle/>
          <a:p>
            <a:pPr algn="just"/>
            <a:r>
              <a:rPr lang="en-GB" b="1" dirty="0" smtClean="0">
                <a:latin typeface="Times New Roman" pitchFamily="18" charset="0"/>
                <a:cs typeface="Times New Roman" pitchFamily="18" charset="0"/>
              </a:rPr>
              <a:t>Unit I</a:t>
            </a:r>
            <a:r>
              <a:rPr lang="en-GB" dirty="0" smtClean="0">
                <a:latin typeface="Times New Roman" pitchFamily="18" charset="0"/>
                <a:cs typeface="Times New Roman" pitchFamily="18" charset="0"/>
              </a:rPr>
              <a:t>: Network architecture-Standards, TCP/IP Model Overview, Networking Technologies: LANS, WANS, Connecting Devices. Internetworking concept, Internet Backbones, NAP, ISPs, RFCs and Internet Standards. </a:t>
            </a:r>
          </a:p>
          <a:p>
            <a:pPr algn="just"/>
            <a:endParaRPr lang="en-GB"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Unit II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Classful</a:t>
            </a:r>
            <a:r>
              <a:rPr lang="en-GB" dirty="0" smtClean="0">
                <a:latin typeface="Times New Roman" pitchFamily="18" charset="0"/>
                <a:cs typeface="Times New Roman" pitchFamily="18" charset="0"/>
              </a:rPr>
              <a:t> Internet address, CIDR-</a:t>
            </a:r>
            <a:r>
              <a:rPr lang="en-GB" dirty="0" err="1" smtClean="0">
                <a:latin typeface="Times New Roman" pitchFamily="18" charset="0"/>
                <a:cs typeface="Times New Roman" pitchFamily="18" charset="0"/>
              </a:rPr>
              <a:t>Subnetting</a:t>
            </a:r>
            <a:r>
              <a:rPr lang="en-GB" dirty="0" smtClean="0">
                <a:latin typeface="Times New Roman" pitchFamily="18" charset="0"/>
                <a:cs typeface="Times New Roman" pitchFamily="18" charset="0"/>
              </a:rPr>
              <a:t> and </a:t>
            </a:r>
            <a:r>
              <a:rPr lang="en-GB" dirty="0" err="1" smtClean="0">
                <a:latin typeface="Times New Roman" pitchFamily="18" charset="0"/>
                <a:cs typeface="Times New Roman" pitchFamily="18" charset="0"/>
              </a:rPr>
              <a:t>Supernetting</a:t>
            </a:r>
            <a:r>
              <a:rPr lang="en-GB" dirty="0" smtClean="0">
                <a:latin typeface="Times New Roman" pitchFamily="18" charset="0"/>
                <a:cs typeface="Times New Roman" pitchFamily="18" charset="0"/>
              </a:rPr>
              <a:t>, ARP, RARP, OOTP, DHCP. </a:t>
            </a:r>
          </a:p>
          <a:p>
            <a:pPr algn="just"/>
            <a:endParaRPr lang="en-GB"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Unit III</a:t>
            </a:r>
            <a:r>
              <a:rPr lang="en-GB" dirty="0" smtClean="0">
                <a:latin typeface="Times New Roman" pitchFamily="18" charset="0"/>
                <a:cs typeface="Times New Roman" pitchFamily="18" charset="0"/>
              </a:rPr>
              <a:t>: IP Datagram-IP Package-IP forwarding and routing algorithms, computing paths, RIPOSPF, ICMP, IGMP. </a:t>
            </a:r>
          </a:p>
          <a:p>
            <a:pPr algn="just"/>
            <a:endParaRPr lang="en-GB"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Unit IV</a:t>
            </a:r>
            <a:r>
              <a:rPr lang="en-GB" dirty="0" smtClean="0">
                <a:latin typeface="Times New Roman" pitchFamily="18" charset="0"/>
                <a:cs typeface="Times New Roman" pitchFamily="18" charset="0"/>
              </a:rPr>
              <a:t>: TCP header, services, Connection establishment and termination, Interactive data flow, Bulk data flow, Flow control and Retransmission, TCP timers, Urgent Data processing, Congestion control, Extension headers. </a:t>
            </a:r>
          </a:p>
          <a:p>
            <a:pPr algn="just"/>
            <a:endParaRPr lang="en-GB"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Unit V</a:t>
            </a:r>
            <a:r>
              <a:rPr lang="en-GB" dirty="0" smtClean="0">
                <a:latin typeface="Times New Roman" pitchFamily="18" charset="0"/>
                <a:cs typeface="Times New Roman" pitchFamily="18" charset="0"/>
              </a:rPr>
              <a:t>: Switching technology, MPLS fundamentals, </a:t>
            </a:r>
            <a:r>
              <a:rPr lang="en-GB" dirty="0" err="1" smtClean="0">
                <a:latin typeface="Times New Roman" pitchFamily="18" charset="0"/>
                <a:cs typeface="Times New Roman" pitchFamily="18" charset="0"/>
              </a:rPr>
              <a:t>signaling</a:t>
            </a:r>
            <a:r>
              <a:rPr lang="en-GB" dirty="0" smtClean="0">
                <a:latin typeface="Times New Roman" pitchFamily="18" charset="0"/>
                <a:cs typeface="Times New Roman" pitchFamily="18" charset="0"/>
              </a:rPr>
              <a:t> protocols, LDP, IP traffic engineering, ECMP, SBR, Routing extensions for traffic engineering, Traffic engineering limitations and future developments. </a:t>
            </a:r>
          </a:p>
          <a:p>
            <a:pPr algn="just"/>
            <a:endParaRPr lang="en-GB" dirty="0" smtClean="0">
              <a:latin typeface="Times New Roman" pitchFamily="18" charset="0"/>
              <a:cs typeface="Times New Roman" pitchFamily="18" charset="0"/>
            </a:endParaRPr>
          </a:p>
          <a:p>
            <a:pPr algn="just"/>
            <a:r>
              <a:rPr lang="en-GB" b="1" dirty="0" smtClean="0">
                <a:latin typeface="Times New Roman" pitchFamily="18" charset="0"/>
                <a:cs typeface="Times New Roman" pitchFamily="18" charset="0"/>
              </a:rPr>
              <a:t>Unit VI</a:t>
            </a:r>
            <a:r>
              <a:rPr lang="en-GB" dirty="0" smtClean="0">
                <a:latin typeface="Times New Roman" pitchFamily="18" charset="0"/>
                <a:cs typeface="Times New Roman" pitchFamily="18" charset="0"/>
              </a:rPr>
              <a:t>: IP security protocol-IPv6 addresses, Packet format, Multicast, </a:t>
            </a:r>
            <a:r>
              <a:rPr lang="en-GB" dirty="0" err="1" smtClean="0">
                <a:latin typeface="Times New Roman" pitchFamily="18" charset="0"/>
                <a:cs typeface="Times New Roman" pitchFamily="18" charset="0"/>
              </a:rPr>
              <a:t>Anycast</a:t>
            </a:r>
            <a:r>
              <a:rPr lang="en-GB" dirty="0" smtClean="0">
                <a:latin typeface="Times New Roman" pitchFamily="18" charset="0"/>
                <a:cs typeface="Times New Roman" pitchFamily="18" charset="0"/>
              </a:rPr>
              <a:t>, ICMPv6, Interoperation between IPv4 and IPv6-QoS, Auto configuration.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GB" sz="2800" dirty="0" smtClean="0">
                <a:latin typeface="Times New Roman" pitchFamily="18" charset="0"/>
                <a:cs typeface="Times New Roman" pitchFamily="18" charset="0"/>
              </a:rPr>
              <a:t>IP Fragmentation:</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Autofit/>
          </a:bodyPr>
          <a:lstStyle/>
          <a:p>
            <a:pPr algn="just"/>
            <a:r>
              <a:rPr lang="en-GB" sz="2400" dirty="0" smtClean="0">
                <a:latin typeface="Times New Roman" pitchFamily="18" charset="0"/>
                <a:cs typeface="Times New Roman" pitchFamily="18" charset="0"/>
              </a:rPr>
              <a:t>Each fragment has its own header.</a:t>
            </a:r>
          </a:p>
          <a:p>
            <a:pPr algn="just"/>
            <a:r>
              <a:rPr lang="en-GB" sz="2400" dirty="0" smtClean="0">
                <a:latin typeface="Times New Roman" pitchFamily="18" charset="0"/>
                <a:cs typeface="Times New Roman" pitchFamily="18" charset="0"/>
              </a:rPr>
              <a:t>The identification number is copied into each fragment.</a:t>
            </a:r>
          </a:p>
          <a:p>
            <a:pPr algn="just"/>
            <a:r>
              <a:rPr lang="en-GB" sz="2400" dirty="0" smtClean="0">
                <a:latin typeface="Times New Roman" pitchFamily="18" charset="0"/>
                <a:cs typeface="Times New Roman" pitchFamily="18" charset="0"/>
              </a:rPr>
              <a:t>One bit in the "flags" field says "more fragments are coming. If that bit is 0, then it signifies this is the last fragment.</a:t>
            </a:r>
          </a:p>
          <a:p>
            <a:pPr algn="just"/>
            <a:r>
              <a:rPr lang="en-GB" sz="2400" dirty="0" smtClean="0">
                <a:latin typeface="Times New Roman" pitchFamily="18" charset="0"/>
                <a:cs typeface="Times New Roman" pitchFamily="18" charset="0"/>
              </a:rPr>
              <a:t>The "fragment offset" field contains the offset of the data.</a:t>
            </a:r>
          </a:p>
          <a:p>
            <a:pPr lvl="1" algn="just"/>
            <a:r>
              <a:rPr lang="en-GB" sz="2400" dirty="0" smtClean="0">
                <a:latin typeface="Times New Roman" pitchFamily="18" charset="0"/>
                <a:cs typeface="Times New Roman" pitchFamily="18" charset="0"/>
              </a:rPr>
              <a:t>fragment flag of 0 and offset of 0 means the datagram is not fragmented.</a:t>
            </a:r>
          </a:p>
          <a:p>
            <a:pPr lvl="1" algn="just"/>
            <a:r>
              <a:rPr lang="en-GB" sz="2400" dirty="0" smtClean="0">
                <a:latin typeface="Times New Roman" pitchFamily="18" charset="0"/>
                <a:cs typeface="Times New Roman" pitchFamily="18" charset="0"/>
              </a:rPr>
              <a:t>fragment offset is measured in units of 8 bytes (64 bits). That is because the fragment offset field is 3 bits shorter than the total length field (and 2^3 is 8).</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GB" sz="2800" dirty="0" smtClean="0">
                <a:latin typeface="Times New Roman" pitchFamily="18" charset="0"/>
                <a:cs typeface="Times New Roman" pitchFamily="18" charset="0"/>
              </a:rPr>
              <a:t>IP Fragmentation:</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Autofit/>
          </a:bodyPr>
          <a:lstStyle/>
          <a:p>
            <a:pPr algn="just"/>
            <a:r>
              <a:rPr lang="en-GB" sz="2400" dirty="0" smtClean="0">
                <a:latin typeface="Times New Roman" pitchFamily="18" charset="0"/>
                <a:cs typeface="Times New Roman" pitchFamily="18" charset="0"/>
              </a:rPr>
              <a:t>The entire flags field looks like this: </a:t>
            </a:r>
          </a:p>
          <a:p>
            <a:pPr algn="just">
              <a:spcBef>
                <a:spcPts val="0"/>
              </a:spcBef>
              <a:buNone/>
            </a:pPr>
            <a:r>
              <a:rPr lang="en-GB" sz="2400" dirty="0" smtClean="0">
                <a:latin typeface="Times New Roman" pitchFamily="18" charset="0"/>
                <a:cs typeface="Times New Roman" pitchFamily="18" charset="0"/>
              </a:rPr>
              <a:t>	-------------------------- </a:t>
            </a:r>
          </a:p>
          <a:p>
            <a:pPr algn="just">
              <a:spcBef>
                <a:spcPts val="0"/>
              </a:spcBef>
              <a:buNone/>
            </a:pPr>
            <a:r>
              <a:rPr lang="en-GB" sz="2400" dirty="0" smtClean="0">
                <a:latin typeface="Times New Roman" pitchFamily="18" charset="0"/>
                <a:cs typeface="Times New Roman" pitchFamily="18" charset="0"/>
              </a:rPr>
              <a:t>	| bit 0 | bit 1 | bit 2 | </a:t>
            </a:r>
          </a:p>
          <a:p>
            <a:pPr algn="just">
              <a:spcBef>
                <a:spcPts val="0"/>
              </a:spcBef>
              <a:buNone/>
            </a:pPr>
            <a:r>
              <a:rPr lang="en-GB" sz="2400" dirty="0" smtClean="0">
                <a:latin typeface="Times New Roman" pitchFamily="18" charset="0"/>
                <a:cs typeface="Times New Roman" pitchFamily="18" charset="0"/>
              </a:rPr>
              <a:t>	-------------------------- </a:t>
            </a:r>
          </a:p>
          <a:p>
            <a:pPr algn="just"/>
            <a:r>
              <a:rPr lang="en-GB" sz="2400" dirty="0" smtClean="0">
                <a:latin typeface="Times New Roman" pitchFamily="18" charset="0"/>
                <a:cs typeface="Times New Roman" pitchFamily="18" charset="0"/>
              </a:rPr>
              <a:t>bit 0: not used </a:t>
            </a:r>
          </a:p>
          <a:p>
            <a:pPr algn="just"/>
            <a:r>
              <a:rPr lang="en-GB" sz="2400" dirty="0" smtClean="0">
                <a:latin typeface="Times New Roman" pitchFamily="18" charset="0"/>
                <a:cs typeface="Times New Roman" pitchFamily="18" charset="0"/>
              </a:rPr>
              <a:t>bit 1: if 1, it means "don't fragment". If IP must fragment the packet and this bit is set, IP throws away the datagram. </a:t>
            </a:r>
          </a:p>
          <a:p>
            <a:pPr algn="just"/>
            <a:r>
              <a:rPr lang="en-GB" sz="2400" dirty="0" smtClean="0">
                <a:latin typeface="Times New Roman" pitchFamily="18" charset="0"/>
                <a:cs typeface="Times New Roman" pitchFamily="18" charset="0"/>
              </a:rPr>
              <a:t>bit 2: The fragment flag.</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GB" sz="2800" dirty="0" smtClean="0">
                <a:latin typeface="Times New Roman" pitchFamily="18" charset="0"/>
                <a:cs typeface="Times New Roman" pitchFamily="18" charset="0"/>
              </a:rPr>
              <a:t>Example:</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Autofit/>
          </a:bodyPr>
          <a:lstStyle/>
          <a:p>
            <a:pPr algn="just"/>
            <a:r>
              <a:rPr lang="en-GB" sz="2400" dirty="0" smtClean="0">
                <a:latin typeface="Times New Roman" pitchFamily="18" charset="0"/>
                <a:cs typeface="Times New Roman" pitchFamily="18" charset="0"/>
              </a:rPr>
              <a:t>Suppose we have a physical layer that can transmit a maximum of 660 bytes. And, suppose IP wants to send 1460 bytes of data. So, the IP datagram is a total of 1480 bytes, including the 20 byte IP header: </a:t>
            </a:r>
          </a:p>
          <a:p>
            <a:pPr algn="just">
              <a:spcBef>
                <a:spcPts val="0"/>
              </a:spcBef>
              <a:buNone/>
            </a:pPr>
            <a:r>
              <a:rPr lang="en-GB" sz="2400" dirty="0" smtClean="0">
                <a:latin typeface="Times New Roman" pitchFamily="18" charset="0"/>
                <a:cs typeface="Times New Roman" pitchFamily="18" charset="0"/>
              </a:rPr>
              <a:t>	--------------------------------------------- </a:t>
            </a:r>
          </a:p>
          <a:p>
            <a:pPr algn="just">
              <a:spcBef>
                <a:spcPts val="0"/>
              </a:spcBef>
              <a:buNone/>
            </a:pPr>
            <a:r>
              <a:rPr lang="en-GB" sz="2400" dirty="0" smtClean="0">
                <a:latin typeface="Times New Roman" pitchFamily="18" charset="0"/>
                <a:cs typeface="Times New Roman" pitchFamily="18" charset="0"/>
              </a:rPr>
              <a:t>	| 20-byte </a:t>
            </a:r>
            <a:r>
              <a:rPr lang="en-GB" sz="2400" dirty="0" err="1" smtClean="0">
                <a:latin typeface="Times New Roman" pitchFamily="18" charset="0"/>
                <a:cs typeface="Times New Roman" pitchFamily="18" charset="0"/>
              </a:rPr>
              <a:t>ip</a:t>
            </a:r>
            <a:r>
              <a:rPr lang="en-GB" sz="2400" dirty="0" smtClean="0">
                <a:latin typeface="Times New Roman" pitchFamily="18" charset="0"/>
                <a:cs typeface="Times New Roman" pitchFamily="18" charset="0"/>
              </a:rPr>
              <a:t> header | 1460 bytes of data | </a:t>
            </a:r>
          </a:p>
          <a:p>
            <a:pPr algn="just">
              <a:spcBef>
                <a:spcPts val="0"/>
              </a:spcBef>
              <a:buNone/>
            </a:pPr>
            <a:r>
              <a:rPr lang="en-GB" sz="2400" dirty="0" smtClean="0">
                <a:latin typeface="Times New Roman" pitchFamily="18" charset="0"/>
                <a:cs typeface="Times New Roman" pitchFamily="18" charset="0"/>
              </a:rPr>
              <a:t>	--------------------------------------------- </a:t>
            </a:r>
          </a:p>
          <a:p>
            <a:pPr algn="just"/>
            <a:r>
              <a:rPr lang="en-GB" sz="2400" dirty="0" smtClean="0">
                <a:latin typeface="Times New Roman" pitchFamily="18" charset="0"/>
                <a:cs typeface="Times New Roman" pitchFamily="18" charset="0"/>
              </a:rPr>
              <a:t>Here is what IP sends: </a:t>
            </a:r>
          </a:p>
          <a:p>
            <a:pPr algn="just">
              <a:buNone/>
            </a:pPr>
            <a:r>
              <a:rPr lang="en-GB" sz="2400" dirty="0" smtClean="0">
                <a:latin typeface="Times New Roman" pitchFamily="18" charset="0"/>
                <a:cs typeface="Times New Roman" pitchFamily="18" charset="0"/>
              </a:rPr>
              <a:t>	First packet: </a:t>
            </a:r>
          </a:p>
          <a:p>
            <a:pPr algn="just">
              <a:buNone/>
            </a:pPr>
            <a:r>
              <a:rPr lang="en-GB" sz="2400" dirty="0" smtClean="0">
                <a:latin typeface="Times New Roman" pitchFamily="18" charset="0"/>
                <a:cs typeface="Times New Roman" pitchFamily="18" charset="0"/>
              </a:rPr>
              <a:t>	bytes: 20 		640 </a:t>
            </a:r>
          </a:p>
          <a:p>
            <a:pPr algn="just">
              <a:spcBef>
                <a:spcPts val="0"/>
              </a:spcBef>
              <a:buNone/>
            </a:pPr>
            <a:r>
              <a:rPr lang="en-GB" sz="2400" dirty="0" smtClean="0">
                <a:latin typeface="Times New Roman" pitchFamily="18" charset="0"/>
                <a:cs typeface="Times New Roman" pitchFamily="18" charset="0"/>
              </a:rPr>
              <a:t>	--------------------------------------------- </a:t>
            </a:r>
          </a:p>
          <a:p>
            <a:pPr algn="just">
              <a:spcBef>
                <a:spcPts val="0"/>
              </a:spcBef>
              <a:buNone/>
            </a:pPr>
            <a:r>
              <a:rPr lang="en-GB" sz="2400" dirty="0" smtClean="0">
                <a:latin typeface="Times New Roman" pitchFamily="18" charset="0"/>
                <a:cs typeface="Times New Roman" pitchFamily="18" charset="0"/>
              </a:rPr>
              <a:t>	| IP header | first 640 bytes of data |</a:t>
            </a:r>
          </a:p>
          <a:p>
            <a:pPr algn="just">
              <a:spcBef>
                <a:spcPts val="0"/>
              </a:spcBef>
              <a:buNone/>
            </a:pPr>
            <a:r>
              <a:rPr lang="en-GB"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pPr algn="l"/>
            <a:r>
              <a:rPr lang="en-GB" sz="2800" dirty="0" smtClean="0">
                <a:latin typeface="Times New Roman" pitchFamily="18" charset="0"/>
                <a:cs typeface="Times New Roman" pitchFamily="18" charset="0"/>
              </a:rPr>
              <a:t>Example:</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715000"/>
          </a:xfrm>
        </p:spPr>
        <p:txBody>
          <a:bodyPr>
            <a:noAutofit/>
          </a:bodyPr>
          <a:lstStyle/>
          <a:p>
            <a:pPr algn="just"/>
            <a:r>
              <a:rPr lang="en-GB" sz="2000" dirty="0" smtClean="0">
                <a:latin typeface="Times New Roman" pitchFamily="18" charset="0"/>
                <a:cs typeface="Times New Roman" pitchFamily="18" charset="0"/>
              </a:rPr>
              <a:t>In that packet, "fragment flag" is 1, offset is 0.</a:t>
            </a:r>
          </a:p>
          <a:p>
            <a:pPr algn="just"/>
            <a:r>
              <a:rPr lang="en-GB" sz="2000" dirty="0" smtClean="0">
                <a:latin typeface="Times New Roman" pitchFamily="18" charset="0"/>
                <a:cs typeface="Times New Roman" pitchFamily="18" charset="0"/>
              </a:rPr>
              <a:t>Second packet: </a:t>
            </a:r>
          </a:p>
          <a:p>
            <a:pPr algn="just">
              <a:buNone/>
            </a:pPr>
            <a:r>
              <a:rPr lang="en-GB" sz="2000" dirty="0" smtClean="0">
                <a:latin typeface="Times New Roman" pitchFamily="18" charset="0"/>
                <a:cs typeface="Times New Roman" pitchFamily="18" charset="0"/>
              </a:rPr>
              <a:t>	bytes:      20 		640 </a:t>
            </a:r>
          </a:p>
          <a:p>
            <a:pPr algn="just">
              <a:spcBef>
                <a:spcPts val="0"/>
              </a:spcBef>
              <a:buNone/>
            </a:pPr>
            <a:r>
              <a:rPr lang="en-GB" sz="2000" dirty="0" smtClean="0">
                <a:latin typeface="Times New Roman" pitchFamily="18" charset="0"/>
                <a:cs typeface="Times New Roman" pitchFamily="18" charset="0"/>
              </a:rPr>
              <a:t>		--------------------------------------------- </a:t>
            </a:r>
          </a:p>
          <a:p>
            <a:pPr algn="just">
              <a:spcBef>
                <a:spcPts val="0"/>
              </a:spcBef>
              <a:buNone/>
            </a:pPr>
            <a:r>
              <a:rPr lang="en-GB" sz="2000" dirty="0" smtClean="0">
                <a:latin typeface="Times New Roman" pitchFamily="18" charset="0"/>
                <a:cs typeface="Times New Roman" pitchFamily="18" charset="0"/>
              </a:rPr>
              <a:t>		| IP header | second 640 bytes of data | </a:t>
            </a:r>
          </a:p>
          <a:p>
            <a:pPr algn="just">
              <a:spcBef>
                <a:spcPts val="0"/>
              </a:spcBef>
              <a:buNone/>
            </a:pPr>
            <a:r>
              <a:rPr lang="en-GB" sz="2000" dirty="0" smtClean="0">
                <a:latin typeface="Times New Roman" pitchFamily="18" charset="0"/>
                <a:cs typeface="Times New Roman" pitchFamily="18" charset="0"/>
              </a:rPr>
              <a:t>		--------------------------------------------- </a:t>
            </a:r>
          </a:p>
          <a:p>
            <a:pPr algn="just"/>
            <a:r>
              <a:rPr lang="en-GB" sz="2000" dirty="0" smtClean="0">
                <a:latin typeface="Times New Roman" pitchFamily="18" charset="0"/>
                <a:cs typeface="Times New Roman" pitchFamily="18" charset="0"/>
              </a:rPr>
              <a:t>In that packet, "fragment flag" is 1, offset is 80. The offset is 80 because (80 * 8) is 640, so the offset of that data is 640 byes into the packet.</a:t>
            </a:r>
          </a:p>
          <a:p>
            <a:pPr algn="just"/>
            <a:r>
              <a:rPr lang="en-GB" sz="2000" dirty="0" smtClean="0">
                <a:latin typeface="Times New Roman" pitchFamily="18" charset="0"/>
                <a:cs typeface="Times New Roman" pitchFamily="18" charset="0"/>
              </a:rPr>
              <a:t>Note: all other fields of the IP header are identical to the first packet (except the checksum)!</a:t>
            </a:r>
          </a:p>
          <a:p>
            <a:pPr algn="just"/>
            <a:r>
              <a:rPr lang="en-GB" sz="2000" dirty="0" smtClean="0">
                <a:latin typeface="Times New Roman" pitchFamily="18" charset="0"/>
                <a:cs typeface="Times New Roman" pitchFamily="18" charset="0"/>
              </a:rPr>
              <a:t>Third packet: </a:t>
            </a:r>
          </a:p>
          <a:p>
            <a:pPr algn="just">
              <a:buNone/>
            </a:pPr>
            <a:r>
              <a:rPr lang="en-GB" sz="2000" dirty="0" smtClean="0">
                <a:latin typeface="Times New Roman" pitchFamily="18" charset="0"/>
                <a:cs typeface="Times New Roman" pitchFamily="18" charset="0"/>
              </a:rPr>
              <a:t>	bytes:      20 		640 </a:t>
            </a:r>
          </a:p>
          <a:p>
            <a:pPr algn="just">
              <a:spcBef>
                <a:spcPts val="0"/>
              </a:spcBef>
              <a:buNone/>
            </a:pPr>
            <a:r>
              <a:rPr lang="en-GB" sz="2000" dirty="0" smtClean="0">
                <a:latin typeface="Times New Roman" pitchFamily="18" charset="0"/>
                <a:cs typeface="Times New Roman" pitchFamily="18" charset="0"/>
              </a:rPr>
              <a:t>		--------------------------------------------- </a:t>
            </a:r>
          </a:p>
          <a:p>
            <a:pPr algn="just">
              <a:spcBef>
                <a:spcPts val="0"/>
              </a:spcBef>
              <a:buNone/>
            </a:pPr>
            <a:r>
              <a:rPr lang="en-GB" sz="2000" dirty="0" smtClean="0">
                <a:latin typeface="Times New Roman" pitchFamily="18" charset="0"/>
                <a:cs typeface="Times New Roman" pitchFamily="18" charset="0"/>
              </a:rPr>
              <a:t>		  | IP header | third 180 bytes of data | </a:t>
            </a:r>
          </a:p>
          <a:p>
            <a:pPr algn="just">
              <a:spcBef>
                <a:spcPts val="0"/>
              </a:spcBef>
              <a:buNone/>
            </a:pPr>
            <a:r>
              <a:rPr lang="en-GB" sz="2000" dirty="0" smtClean="0">
                <a:latin typeface="Times New Roman" pitchFamily="18" charset="0"/>
                <a:cs typeface="Times New Roman" pitchFamily="18" charset="0"/>
              </a:rPr>
              <a:t>		---------------------------------------------</a:t>
            </a:r>
            <a:endParaRPr lang="en-GB"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a:bodyPr>
          <a:lstStyle/>
          <a:p>
            <a:pPr algn="l"/>
            <a:r>
              <a:rPr lang="en-GB" sz="2800" dirty="0" smtClean="0">
                <a:latin typeface="Times New Roman" pitchFamily="18" charset="0"/>
                <a:cs typeface="Times New Roman" pitchFamily="18" charset="0"/>
              </a:rPr>
              <a:t>Example:</a:t>
            </a:r>
            <a:endParaRPr lang="en-GB"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715000"/>
          </a:xfrm>
        </p:spPr>
        <p:txBody>
          <a:bodyPr>
            <a:noAutofit/>
          </a:bodyPr>
          <a:lstStyle/>
          <a:p>
            <a:pPr algn="just"/>
            <a:r>
              <a:rPr lang="en-GB" sz="2400" dirty="0" smtClean="0">
                <a:latin typeface="Times New Roman" pitchFamily="18" charset="0"/>
                <a:cs typeface="Times New Roman" pitchFamily="18" charset="0"/>
              </a:rPr>
              <a:t>In that packet, "fragment flag" is 0, offset is 160. The offset is 160 because (160 * 8) is 1280, so the offset of that data is 1280 byes into the packet.</a:t>
            </a:r>
          </a:p>
          <a:p>
            <a:pPr algn="just"/>
            <a:r>
              <a:rPr lang="en-GB" sz="2400" dirty="0" smtClean="0">
                <a:latin typeface="Times New Roman" pitchFamily="18" charset="0"/>
                <a:cs typeface="Times New Roman" pitchFamily="18" charset="0"/>
              </a:rPr>
              <a:t>Note: all other fields of the IP header are identical to the first packet except the checksum.</a:t>
            </a:r>
          </a:p>
          <a:p>
            <a:pPr algn="just"/>
            <a:r>
              <a:rPr lang="en-GB" sz="2400" dirty="0" smtClean="0">
                <a:latin typeface="Times New Roman" pitchFamily="18" charset="0"/>
                <a:cs typeface="Times New Roman" pitchFamily="18" charset="0"/>
              </a:rPr>
              <a:t>IMPORTANT: The routers see 3 separate packets. The final destination reassembles the packet before passing the packet to the upper layers.</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l"/>
            <a:r>
              <a:rPr lang="en-GB" sz="3600" dirty="0" smtClean="0">
                <a:latin typeface="Times New Roman" pitchFamily="18" charset="0"/>
                <a:cs typeface="Times New Roman" pitchFamily="18" charset="0"/>
              </a:rPr>
              <a:t>Course Outcomes:</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257800"/>
          </a:xfrm>
        </p:spPr>
        <p:txBody>
          <a:bodyPr>
            <a:normAutofit/>
          </a:bodyPr>
          <a:lstStyle/>
          <a:p>
            <a:pPr algn="just">
              <a:buNone/>
            </a:pPr>
            <a:r>
              <a:rPr lang="en-US" sz="2400" dirty="0" smtClean="0">
                <a:latin typeface="Times New Roman" pitchFamily="18" charset="0"/>
                <a:cs typeface="Times New Roman" pitchFamily="18" charset="0"/>
              </a:rPr>
              <a:t>Upon completion of this course students will be able to:</a:t>
            </a:r>
          </a:p>
          <a:p>
            <a:pPr marL="514350" indent="-514350" algn="just">
              <a:buAutoNum type="arabicPeriod"/>
            </a:pPr>
            <a:r>
              <a:rPr lang="en-US" sz="2400" b="1" dirty="0" smtClean="0">
                <a:latin typeface="Times New Roman" pitchFamily="18" charset="0"/>
                <a:cs typeface="Times New Roman" pitchFamily="18" charset="0"/>
              </a:rPr>
              <a:t>differentiate</a:t>
            </a:r>
            <a:r>
              <a:rPr lang="en-US" sz="2400" dirty="0" smtClean="0">
                <a:latin typeface="Times New Roman" pitchFamily="18" charset="0"/>
                <a:cs typeface="Times New Roman" pitchFamily="18" charset="0"/>
              </a:rPr>
              <a:t> functioning of OSI and TCP/IP Model; </a:t>
            </a:r>
            <a:r>
              <a:rPr lang="en-US" sz="2400" b="1" dirty="0" smtClean="0">
                <a:latin typeface="Times New Roman" pitchFamily="18" charset="0"/>
                <a:cs typeface="Times New Roman" pitchFamily="18" charset="0"/>
              </a:rPr>
              <a:t>explain</a:t>
            </a:r>
            <a:r>
              <a:rPr lang="en-US" sz="2400" dirty="0" smtClean="0">
                <a:latin typeface="Times New Roman" pitchFamily="18" charset="0"/>
                <a:cs typeface="Times New Roman" pitchFamily="18" charset="0"/>
              </a:rPr>
              <a:t> the basics of networking and Internet.</a:t>
            </a:r>
          </a:p>
          <a:p>
            <a:pPr marL="514350" indent="-514350" algn="just">
              <a:buAutoNum type="arabicPeriod"/>
            </a:pPr>
            <a:r>
              <a:rPr lang="en-US" sz="2400" b="1" dirty="0" smtClean="0">
                <a:latin typeface="Times New Roman" pitchFamily="18" charset="0"/>
                <a:cs typeface="Times New Roman" pitchFamily="18" charset="0"/>
              </a:rPr>
              <a:t>classify</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solve</a:t>
            </a:r>
            <a:r>
              <a:rPr lang="en-US" sz="2400" dirty="0" smtClean="0">
                <a:latin typeface="Times New Roman" pitchFamily="18" charset="0"/>
                <a:cs typeface="Times New Roman" pitchFamily="18" charset="0"/>
              </a:rPr>
              <a:t> problems on IP Addressing.</a:t>
            </a:r>
          </a:p>
          <a:p>
            <a:pPr marL="514350" indent="-514350" algn="just">
              <a:buAutoNum type="arabicPeriod"/>
            </a:pPr>
            <a:r>
              <a:rPr lang="en-US" sz="2400" b="1" dirty="0" smtClean="0">
                <a:latin typeface="Times New Roman" pitchFamily="18" charset="0"/>
                <a:cs typeface="Times New Roman" pitchFamily="18" charset="0"/>
              </a:rPr>
              <a:t>analyze</a:t>
            </a:r>
            <a:r>
              <a:rPr lang="en-US" sz="2400" dirty="0" smtClean="0">
                <a:latin typeface="Times New Roman" pitchFamily="18" charset="0"/>
                <a:cs typeface="Times New Roman" pitchFamily="18" charset="0"/>
              </a:rPr>
              <a:t> the roles, services and features of various Network Layer and Routing protocols.</a:t>
            </a:r>
          </a:p>
          <a:p>
            <a:pPr marL="514350" indent="-514350" algn="just">
              <a:buAutoNum type="arabicPeriod"/>
            </a:pPr>
            <a:r>
              <a:rPr lang="en-US" sz="2400" b="1" dirty="0" smtClean="0">
                <a:latin typeface="Times New Roman" pitchFamily="18" charset="0"/>
                <a:cs typeface="Times New Roman" pitchFamily="18" charset="0"/>
              </a:rPr>
              <a:t>analyze</a:t>
            </a:r>
            <a:r>
              <a:rPr lang="en-US" sz="2400" dirty="0" smtClean="0">
                <a:latin typeface="Times New Roman" pitchFamily="18" charset="0"/>
                <a:cs typeface="Times New Roman" pitchFamily="18" charset="0"/>
              </a:rPr>
              <a:t> the roles, services and features of Transport layer Protocols.</a:t>
            </a:r>
          </a:p>
          <a:p>
            <a:pPr marL="514350" indent="-514350" algn="just">
              <a:buAutoNum type="arabicPeriod"/>
            </a:pPr>
            <a:r>
              <a:rPr lang="en-US" sz="2400" b="1" dirty="0" smtClean="0">
                <a:latin typeface="Times New Roman" pitchFamily="18" charset="0"/>
                <a:cs typeface="Times New Roman" pitchFamily="18" charset="0"/>
              </a:rPr>
              <a:t>explain</a:t>
            </a:r>
            <a:r>
              <a:rPr lang="en-US" sz="2400" dirty="0" smtClean="0">
                <a:latin typeface="Times New Roman" pitchFamily="18" charset="0"/>
                <a:cs typeface="Times New Roman" pitchFamily="18" charset="0"/>
              </a:rPr>
              <a:t> the concepts of Switching Technologies and Traffic Engineering.</a:t>
            </a:r>
          </a:p>
          <a:p>
            <a:pPr marL="514350" indent="-514350" algn="just">
              <a:buAutoNum type="arabicPeriod"/>
            </a:pPr>
            <a:r>
              <a:rPr lang="en-US" sz="2400" b="1" dirty="0" smtClean="0">
                <a:latin typeface="Times New Roman" pitchFamily="18" charset="0"/>
                <a:cs typeface="Times New Roman" pitchFamily="18" charset="0"/>
              </a:rPr>
              <a:t>explain </a:t>
            </a:r>
            <a:r>
              <a:rPr lang="en-US" sz="2400" dirty="0" smtClean="0">
                <a:latin typeface="Times New Roman" pitchFamily="18" charset="0"/>
                <a:cs typeface="Times New Roman" pitchFamily="18" charset="0"/>
              </a:rPr>
              <a:t>security at IP, </a:t>
            </a:r>
            <a:r>
              <a:rPr lang="en-US" sz="2400" b="1" dirty="0" smtClean="0">
                <a:latin typeface="Times New Roman" pitchFamily="18" charset="0"/>
                <a:cs typeface="Times New Roman" pitchFamily="18" charset="0"/>
              </a:rPr>
              <a:t>compare</a:t>
            </a:r>
            <a:r>
              <a:rPr lang="en-US" sz="2400" dirty="0" smtClean="0">
                <a:latin typeface="Times New Roman" pitchFamily="18" charset="0"/>
                <a:cs typeface="Times New Roman" pitchFamily="18" charset="0"/>
              </a:rPr>
              <a:t> IPv4 and IPv6.</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algn="l"/>
            <a:r>
              <a:rPr lang="en-GB" sz="2400" dirty="0" smtClean="0">
                <a:latin typeface="Times New Roman" pitchFamily="18" charset="0"/>
                <a:cs typeface="Times New Roman" pitchFamily="18" charset="0"/>
              </a:rPr>
              <a:t>CO 3:</a:t>
            </a:r>
            <a:r>
              <a:rPr lang="en-US" sz="2400" b="1" dirty="0" smtClean="0">
                <a:latin typeface="Times New Roman" pitchFamily="18" charset="0"/>
                <a:cs typeface="Times New Roman" pitchFamily="18" charset="0"/>
              </a:rPr>
              <a:t>analyze</a:t>
            </a:r>
            <a:r>
              <a:rPr lang="en-US" sz="2400" dirty="0" smtClean="0">
                <a:latin typeface="Times New Roman" pitchFamily="18" charset="0"/>
                <a:cs typeface="Times New Roman" pitchFamily="18" charset="0"/>
              </a:rPr>
              <a:t> the roles, services and features of various Network Layer and Routing protocols.</a:t>
            </a:r>
            <a:br>
              <a:rPr lang="en-US" sz="2400" dirty="0" smtClean="0">
                <a:latin typeface="Times New Roman" pitchFamily="18" charset="0"/>
                <a:cs typeface="Times New Roman" pitchFamily="18" charset="0"/>
              </a:rPr>
            </a:br>
            <a:endParaRPr lang="en-GB"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438400"/>
            <a:ext cx="8229600" cy="990600"/>
          </a:xfrm>
        </p:spPr>
        <p:txBody>
          <a:bodyPr>
            <a:normAutofit/>
          </a:bodyPr>
          <a:lstStyle/>
          <a:p>
            <a:pPr algn="ctr">
              <a:buNone/>
            </a:pPr>
            <a:r>
              <a:rPr lang="en-GB" sz="4000" u="sng" dirty="0" smtClean="0">
                <a:latin typeface="Times New Roman" pitchFamily="18" charset="0"/>
                <a:cs typeface="Times New Roman" pitchFamily="18" charset="0"/>
              </a:rPr>
              <a:t>Internet Protocols</a:t>
            </a:r>
            <a:endParaRPr lang="en-GB" sz="40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Introduction:</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r>
              <a:rPr lang="en-GB" sz="2200" dirty="0" smtClean="0">
                <a:latin typeface="Times New Roman" pitchFamily="18" charset="0"/>
                <a:cs typeface="Times New Roman" pitchFamily="18" charset="0"/>
              </a:rPr>
              <a:t>The Internet Protocol (IP) is the transmission mechanism used by the TCP/IP protocols.</a:t>
            </a:r>
          </a:p>
          <a:p>
            <a:pPr algn="just"/>
            <a:r>
              <a:rPr lang="en-GB" sz="2200" dirty="0" smtClean="0">
                <a:latin typeface="Times New Roman" pitchFamily="18" charset="0"/>
                <a:cs typeface="Times New Roman" pitchFamily="18" charset="0"/>
              </a:rPr>
              <a:t>IP is an unreliable and connectionless datagram protocol.</a:t>
            </a:r>
          </a:p>
          <a:p>
            <a:pPr algn="just"/>
            <a:r>
              <a:rPr lang="en-GB" sz="2200" dirty="0" smtClean="0">
                <a:latin typeface="Times New Roman" pitchFamily="18" charset="0"/>
                <a:cs typeface="Times New Roman" pitchFamily="18" charset="0"/>
              </a:rPr>
              <a:t>It is also called as </a:t>
            </a:r>
            <a:r>
              <a:rPr lang="en-GB" sz="2200" i="1" dirty="0" smtClean="0">
                <a:latin typeface="Times New Roman" pitchFamily="18" charset="0"/>
                <a:cs typeface="Times New Roman" pitchFamily="18" charset="0"/>
              </a:rPr>
              <a:t>best effort delivery </a:t>
            </a:r>
            <a:r>
              <a:rPr lang="en-GB" sz="2200" dirty="0" smtClean="0">
                <a:latin typeface="Times New Roman" pitchFamily="18" charset="0"/>
                <a:cs typeface="Times New Roman" pitchFamily="18" charset="0"/>
              </a:rPr>
              <a:t>protocol.</a:t>
            </a:r>
          </a:p>
          <a:p>
            <a:pPr algn="just"/>
            <a:r>
              <a:rPr lang="en-GB" sz="2200" dirty="0" smtClean="0">
                <a:latin typeface="Times New Roman" pitchFamily="18" charset="0"/>
                <a:cs typeface="Times New Roman" pitchFamily="18" charset="0"/>
              </a:rPr>
              <a:t>The term </a:t>
            </a:r>
            <a:r>
              <a:rPr lang="en-GB" sz="2200" i="1" dirty="0" smtClean="0">
                <a:latin typeface="Times New Roman" pitchFamily="18" charset="0"/>
                <a:cs typeface="Times New Roman" pitchFamily="18" charset="0"/>
              </a:rPr>
              <a:t>best effort </a:t>
            </a:r>
            <a:r>
              <a:rPr lang="en-GB" sz="2200" dirty="0" smtClean="0">
                <a:latin typeface="Times New Roman" pitchFamily="18" charset="0"/>
                <a:cs typeface="Times New Roman" pitchFamily="18" charset="0"/>
              </a:rPr>
              <a:t>means that it does not provide error checking and tracking.</a:t>
            </a:r>
          </a:p>
          <a:p>
            <a:pPr algn="just"/>
            <a:r>
              <a:rPr lang="en-GB" sz="2200" dirty="0" smtClean="0">
                <a:latin typeface="Times New Roman" pitchFamily="18" charset="0"/>
                <a:cs typeface="Times New Roman" pitchFamily="18" charset="0"/>
              </a:rPr>
              <a:t>IP tries its best to get a transmission done through to its destination.</a:t>
            </a:r>
          </a:p>
          <a:p>
            <a:pPr algn="just"/>
            <a:r>
              <a:rPr lang="en-GB" sz="2200" dirty="0" smtClean="0">
                <a:latin typeface="Times New Roman" pitchFamily="18" charset="0"/>
                <a:cs typeface="Times New Roman" pitchFamily="18" charset="0"/>
              </a:rPr>
              <a:t>IP does not guarantees the data transmission.</a:t>
            </a:r>
          </a:p>
          <a:p>
            <a:pPr algn="just"/>
            <a:r>
              <a:rPr lang="en-GB" sz="2200" dirty="0" smtClean="0">
                <a:latin typeface="Times New Roman" pitchFamily="18" charset="0"/>
                <a:cs typeface="Times New Roman" pitchFamily="18" charset="0"/>
              </a:rPr>
              <a:t>It must be paired with a reliable protocol to provide reliability, such as TCP.</a:t>
            </a:r>
          </a:p>
          <a:p>
            <a:pPr algn="just"/>
            <a:r>
              <a:rPr lang="en-GB" sz="2200" dirty="0" smtClean="0">
                <a:latin typeface="Times New Roman" pitchFamily="18" charset="0"/>
                <a:cs typeface="Times New Roman" pitchFamily="18" charset="0"/>
              </a:rPr>
              <a:t>IP is a connectionless protocol.</a:t>
            </a:r>
          </a:p>
          <a:p>
            <a:pPr algn="just"/>
            <a:r>
              <a:rPr lang="en-GB" sz="2200" dirty="0" smtClean="0">
                <a:latin typeface="Times New Roman" pitchFamily="18" charset="0"/>
                <a:cs typeface="Times New Roman" pitchFamily="18" charset="0"/>
              </a:rPr>
              <a:t>This means that whatever data transmission takes place between the source and destination, it could arrive out of order, lost or corrupted.</a:t>
            </a: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r>
              <a:rPr lang="en-GB" sz="2200" dirty="0" smtClean="0">
                <a:latin typeface="Times New Roman" pitchFamily="18" charset="0"/>
                <a:cs typeface="Times New Roman" pitchFamily="18" charset="0"/>
              </a:rPr>
              <a:t>Packets are called as Datagram.</a:t>
            </a:r>
          </a:p>
          <a:p>
            <a:pPr algn="just"/>
            <a:r>
              <a:rPr lang="en-GB" sz="2200" dirty="0" smtClean="0">
                <a:latin typeface="Times New Roman" pitchFamily="18" charset="0"/>
                <a:cs typeface="Times New Roman" pitchFamily="18" charset="0"/>
              </a:rPr>
              <a:t>A datagram is a packet of variable length consisting of two parts:</a:t>
            </a:r>
          </a:p>
          <a:p>
            <a:pPr algn="just">
              <a:buNone/>
            </a:pPr>
            <a:r>
              <a:rPr lang="en-GB" sz="2200" dirty="0" smtClean="0">
                <a:latin typeface="Times New Roman" pitchFamily="18" charset="0"/>
                <a:cs typeface="Times New Roman" pitchFamily="18" charset="0"/>
              </a:rPr>
              <a:t>      Header and Data.</a:t>
            </a:r>
          </a:p>
          <a:p>
            <a:pPr algn="just"/>
            <a:r>
              <a:rPr lang="en-GB" sz="2200" dirty="0" smtClean="0">
                <a:latin typeface="Times New Roman" pitchFamily="18" charset="0"/>
                <a:cs typeface="Times New Roman" pitchFamily="18" charset="0"/>
              </a:rPr>
              <a:t>The minimum size of an IP datagram is 20 bytes and maximum size is 65536 bytes.</a:t>
            </a:r>
          </a:p>
          <a:p>
            <a:pPr algn="just"/>
            <a:r>
              <a:rPr lang="en-GB" sz="2200" dirty="0" smtClean="0">
                <a:latin typeface="Times New Roman" pitchFamily="18" charset="0"/>
                <a:cs typeface="Times New Roman" pitchFamily="18" charset="0"/>
              </a:rPr>
              <a:t>The size of the header is 20 to 60 bytes, it contains information which is related to routing and delivery.</a:t>
            </a:r>
          </a:p>
          <a:p>
            <a:pPr algn="just"/>
            <a:r>
              <a:rPr lang="en-GB" sz="2200" dirty="0" smtClean="0">
                <a:latin typeface="Times New Roman" pitchFamily="18" charset="0"/>
                <a:cs typeface="Times New Roman" pitchFamily="18" charset="0"/>
              </a:rPr>
              <a:t>Figure in next slide shows the IP Datagram format.</a:t>
            </a:r>
          </a:p>
          <a:p>
            <a:pPr algn="just"/>
            <a:r>
              <a:rPr lang="en-GB" sz="2200" dirty="0" smtClean="0">
                <a:latin typeface="Times New Roman" pitchFamily="18" charset="0"/>
                <a:cs typeface="Times New Roman" pitchFamily="18" charset="0"/>
              </a:rPr>
              <a:t>A brief description of each field is also given.</a:t>
            </a:r>
          </a:p>
          <a:p>
            <a:pPr algn="just">
              <a:buNone/>
            </a:pPr>
            <a:r>
              <a:rPr lang="en-GB" sz="2200" dirty="0" smtClean="0">
                <a:latin typeface="Times New Roman" pitchFamily="18" charset="0"/>
                <a:cs typeface="Times New Roman" pitchFamily="18" charset="0"/>
              </a:rPr>
              <a:t> </a:t>
            </a: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3"/>
          <a:srcRect/>
          <a:stretch>
            <a:fillRect/>
          </a:stretch>
        </p:blipFill>
        <p:spPr bwMode="auto">
          <a:xfrm>
            <a:off x="1066800" y="1676400"/>
            <a:ext cx="6857999"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buNone/>
            </a:pPr>
            <a:r>
              <a:rPr lang="en-GB" sz="2400" b="1" dirty="0" smtClean="0">
                <a:latin typeface="Times New Roman" pitchFamily="18" charset="0"/>
                <a:cs typeface="Times New Roman" pitchFamily="18" charset="0"/>
              </a:rPr>
              <a:t>Version:</a:t>
            </a:r>
          </a:p>
          <a:p>
            <a:pPr algn="just"/>
            <a:r>
              <a:rPr lang="en-GB" sz="2400" dirty="0" smtClean="0">
                <a:latin typeface="Times New Roman" pitchFamily="18" charset="0"/>
                <a:cs typeface="Times New Roman" pitchFamily="18" charset="0"/>
              </a:rPr>
              <a:t>Which version of the protocol the datagram belongs to.</a:t>
            </a:r>
          </a:p>
          <a:p>
            <a:pPr algn="just"/>
            <a:r>
              <a:rPr lang="en-GB" sz="2400" dirty="0" smtClean="0">
                <a:latin typeface="Times New Roman" pitchFamily="18" charset="0"/>
                <a:cs typeface="Times New Roman" pitchFamily="18" charset="0"/>
              </a:rPr>
              <a:t>The current version number is 4.</a:t>
            </a:r>
          </a:p>
          <a:p>
            <a:pPr algn="just"/>
            <a:r>
              <a:rPr lang="en-GB" sz="2400" dirty="0" smtClean="0">
                <a:latin typeface="Times New Roman" pitchFamily="18" charset="0"/>
                <a:cs typeface="Times New Roman" pitchFamily="18" charset="0"/>
              </a:rPr>
              <a:t>Next version: 6</a:t>
            </a:r>
          </a:p>
          <a:p>
            <a:pPr algn="just">
              <a:buNone/>
            </a:pPr>
            <a:endParaRPr lang="en-GB" sz="2400" dirty="0" smtClean="0">
              <a:latin typeface="Times New Roman" pitchFamily="18" charset="0"/>
              <a:cs typeface="Times New Roman" pitchFamily="18" charset="0"/>
            </a:endParaRPr>
          </a:p>
          <a:p>
            <a:pPr algn="just">
              <a:buNone/>
            </a:pPr>
            <a:r>
              <a:rPr lang="en-GB" sz="2400" b="1" dirty="0" smtClean="0">
                <a:latin typeface="Times New Roman" pitchFamily="18" charset="0"/>
                <a:cs typeface="Times New Roman" pitchFamily="18" charset="0"/>
              </a:rPr>
              <a:t>IHL:</a:t>
            </a:r>
          </a:p>
          <a:p>
            <a:pPr algn="just"/>
            <a:r>
              <a:rPr lang="en-GB" sz="2400" dirty="0" smtClean="0">
                <a:latin typeface="Times New Roman" pitchFamily="18" charset="0"/>
                <a:cs typeface="Times New Roman" pitchFamily="18" charset="0"/>
              </a:rPr>
              <a:t>The number of 32-bit words in the header</a:t>
            </a:r>
          </a:p>
          <a:p>
            <a:pPr algn="just"/>
            <a:r>
              <a:rPr lang="en-GB" sz="2400" dirty="0" smtClean="0">
                <a:latin typeface="Times New Roman" pitchFamily="18" charset="0"/>
                <a:cs typeface="Times New Roman" pitchFamily="18" charset="0"/>
              </a:rPr>
              <a:t>Because this is 4 bits, the max header length is 15 words (i.e. 60 bytes)</a:t>
            </a:r>
          </a:p>
          <a:p>
            <a:pPr algn="just"/>
            <a:r>
              <a:rPr lang="en-GB" sz="2400" dirty="0" smtClean="0">
                <a:latin typeface="Times New Roman" pitchFamily="18" charset="0"/>
                <a:cs typeface="Times New Roman" pitchFamily="18" charset="0"/>
              </a:rPr>
              <a:t>The header is at least 20 bytes, but options may make it bigger</a:t>
            </a:r>
          </a:p>
          <a:p>
            <a:pPr algn="just"/>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latin typeface="Times New Roman" pitchFamily="18" charset="0"/>
                <a:cs typeface="Times New Roman" pitchFamily="18" charset="0"/>
              </a:rPr>
              <a:t>Datagram:</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Autofit/>
          </a:bodyPr>
          <a:lstStyle/>
          <a:p>
            <a:pPr algn="just">
              <a:buNone/>
            </a:pPr>
            <a:r>
              <a:rPr lang="en-GB" sz="2200" b="1" dirty="0" smtClean="0">
                <a:latin typeface="Times New Roman" pitchFamily="18" charset="0"/>
                <a:cs typeface="Times New Roman" pitchFamily="18" charset="0"/>
              </a:rPr>
              <a:t>Type of Service:</a:t>
            </a:r>
          </a:p>
          <a:p>
            <a:pPr algn="just"/>
            <a:r>
              <a:rPr lang="en-GB" sz="2200" dirty="0" smtClean="0">
                <a:latin typeface="Times New Roman" pitchFamily="18" charset="0"/>
                <a:cs typeface="Times New Roman" pitchFamily="18" charset="0"/>
              </a:rPr>
              <a:t>Contains a 3-bit precedence field (that is ignored today), 4 service bits, and 1 unused bit.</a:t>
            </a:r>
          </a:p>
          <a:p>
            <a:pPr algn="just"/>
            <a:r>
              <a:rPr lang="en-GB" sz="2200" dirty="0" smtClean="0">
                <a:latin typeface="Times New Roman" pitchFamily="18" charset="0"/>
                <a:cs typeface="Times New Roman" pitchFamily="18" charset="0"/>
              </a:rPr>
              <a:t>The four service bits can be:</a:t>
            </a:r>
          </a:p>
          <a:p>
            <a:pPr algn="just">
              <a:buNone/>
            </a:pPr>
            <a:r>
              <a:rPr lang="en-GB" sz="2200" dirty="0" smtClean="0">
                <a:latin typeface="Times New Roman" pitchFamily="18" charset="0"/>
                <a:cs typeface="Times New Roman" pitchFamily="18" charset="0"/>
              </a:rPr>
              <a:t>       -- 0000 - Normal (default)</a:t>
            </a:r>
          </a:p>
          <a:p>
            <a:pPr lvl="1" algn="just"/>
            <a:r>
              <a:rPr lang="en-GB" sz="2200" dirty="0" smtClean="0">
                <a:latin typeface="Times New Roman" pitchFamily="18" charset="0"/>
                <a:cs typeface="Times New Roman" pitchFamily="18" charset="0"/>
              </a:rPr>
              <a:t>1000 - minimize delay</a:t>
            </a:r>
          </a:p>
          <a:p>
            <a:pPr lvl="1" algn="just"/>
            <a:r>
              <a:rPr lang="en-GB" sz="2200" dirty="0" smtClean="0">
                <a:latin typeface="Times New Roman" pitchFamily="18" charset="0"/>
                <a:cs typeface="Times New Roman" pitchFamily="18" charset="0"/>
              </a:rPr>
              <a:t>0100 - maximize throughput</a:t>
            </a:r>
          </a:p>
          <a:p>
            <a:pPr lvl="1" algn="just"/>
            <a:r>
              <a:rPr lang="en-GB" sz="2200" dirty="0" smtClean="0">
                <a:latin typeface="Times New Roman" pitchFamily="18" charset="0"/>
                <a:cs typeface="Times New Roman" pitchFamily="18" charset="0"/>
              </a:rPr>
              <a:t>0010 - maximize reliability</a:t>
            </a:r>
          </a:p>
          <a:p>
            <a:pPr lvl="1" algn="just"/>
            <a:r>
              <a:rPr lang="en-GB" sz="2200" smtClean="0">
                <a:latin typeface="Times New Roman" pitchFamily="18" charset="0"/>
                <a:cs typeface="Times New Roman" pitchFamily="18" charset="0"/>
              </a:rPr>
              <a:t>0001 </a:t>
            </a:r>
            <a:r>
              <a:rPr lang="en-GB" sz="2200" dirty="0" smtClean="0">
                <a:latin typeface="Times New Roman" pitchFamily="18" charset="0"/>
                <a:cs typeface="Times New Roman" pitchFamily="18" charset="0"/>
              </a:rPr>
              <a:t>-</a:t>
            </a:r>
            <a:r>
              <a:rPr lang="en-GB" sz="2200" smtClean="0">
                <a:latin typeface="Times New Roman" pitchFamily="18" charset="0"/>
                <a:cs typeface="Times New Roman" pitchFamily="18" charset="0"/>
              </a:rPr>
              <a:t> </a:t>
            </a:r>
            <a:r>
              <a:rPr lang="en-GB" sz="2200" dirty="0" smtClean="0">
                <a:latin typeface="Times New Roman" pitchFamily="18" charset="0"/>
                <a:cs typeface="Times New Roman" pitchFamily="18" charset="0"/>
              </a:rPr>
              <a:t>minimize cost</a:t>
            </a:r>
          </a:p>
          <a:p>
            <a:pPr algn="just"/>
            <a:r>
              <a:rPr lang="en-GB" sz="2200" dirty="0" smtClean="0">
                <a:latin typeface="Times New Roman" pitchFamily="18" charset="0"/>
                <a:cs typeface="Times New Roman" pitchFamily="18" charset="0"/>
              </a:rPr>
              <a:t>This is a "hint" of what characteristics of the physical layer to use</a:t>
            </a:r>
          </a:p>
          <a:p>
            <a:pPr algn="just"/>
            <a:r>
              <a:rPr lang="en-GB" sz="2200" dirty="0" smtClean="0">
                <a:latin typeface="Times New Roman" pitchFamily="18" charset="0"/>
                <a:cs typeface="Times New Roman" pitchFamily="18" charset="0"/>
              </a:rPr>
              <a:t>The Type of Service is not supported in most implementations. However, some implementations have extra fields in the routing table to indicate delay, throughput, reliability, and cost.</a:t>
            </a:r>
            <a:endParaRPr lang="en-GB"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1594</Words>
  <Application>Microsoft Office PowerPoint</Application>
  <PresentationFormat>On-screen Show (4:3)</PresentationFormat>
  <Paragraphs>247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Anjuman College of Engineering and Technology Department of Computer Science and Engineering VII Sem. TCP and IP (Elective I) </vt:lpstr>
      <vt:lpstr>Syllabus: TCP and IP</vt:lpstr>
      <vt:lpstr>Course Outcomes:</vt:lpstr>
      <vt:lpstr>CO 3:analyze the roles, services and features of various Network Layer and Routing protocols. </vt:lpstr>
      <vt:lpstr>Introduction:</vt:lpstr>
      <vt:lpstr>Datagram:</vt:lpstr>
      <vt:lpstr>Datagram:</vt:lpstr>
      <vt:lpstr>Datagram:</vt:lpstr>
      <vt:lpstr>Datagram:</vt:lpstr>
      <vt:lpstr>Datagram:</vt:lpstr>
      <vt:lpstr>Datagram:</vt:lpstr>
      <vt:lpstr>Datagram:</vt:lpstr>
      <vt:lpstr>Datagram:</vt:lpstr>
      <vt:lpstr>Datagram:</vt:lpstr>
      <vt:lpstr>Example:</vt:lpstr>
      <vt:lpstr>Example:</vt:lpstr>
      <vt:lpstr>Example:</vt:lpstr>
      <vt:lpstr>Example:</vt:lpstr>
      <vt:lpstr>IP Fragmentation:</vt:lpstr>
      <vt:lpstr>IP Fragmentation:</vt:lpstr>
      <vt:lpstr>IP Fragmentation:</vt:lpstr>
      <vt:lpstr>Example:</vt:lpstr>
      <vt:lpstr>Example:</vt:lpstr>
      <vt:lpstr>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Anjuman College of Engineering and Technology Department of Computer Science and Engineering VII Sem. TCP and IP Elective I</dc:title>
  <dc:creator>Prof.Nazish Khan</dc:creator>
  <cp:lastModifiedBy>Administrator</cp:lastModifiedBy>
  <cp:revision>18</cp:revision>
  <dcterms:created xsi:type="dcterms:W3CDTF">2006-08-16T00:00:00Z</dcterms:created>
  <dcterms:modified xsi:type="dcterms:W3CDTF">2018-07-25T12:33:37Z</dcterms:modified>
</cp:coreProperties>
</file>